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88" r:id="rId3"/>
    <p:sldId id="336" r:id="rId4"/>
    <p:sldId id="260" r:id="rId5"/>
    <p:sldId id="342" r:id="rId6"/>
    <p:sldId id="367" r:id="rId7"/>
    <p:sldId id="477" r:id="rId8"/>
    <p:sldId id="478" r:id="rId9"/>
    <p:sldId id="479" r:id="rId10"/>
    <p:sldId id="481" r:id="rId11"/>
    <p:sldId id="364" r:id="rId12"/>
    <p:sldId id="257" r:id="rId13"/>
    <p:sldId id="405" r:id="rId14"/>
    <p:sldId id="366" r:id="rId15"/>
    <p:sldId id="370" r:id="rId16"/>
    <p:sldId id="344" r:id="rId17"/>
    <p:sldId id="345" r:id="rId18"/>
    <p:sldId id="371" r:id="rId19"/>
    <p:sldId id="407" r:id="rId20"/>
    <p:sldId id="372" r:id="rId21"/>
    <p:sldId id="444" r:id="rId22"/>
    <p:sldId id="480" r:id="rId23"/>
    <p:sldId id="377" r:id="rId24"/>
    <p:sldId id="411" r:id="rId25"/>
    <p:sldId id="378" r:id="rId26"/>
    <p:sldId id="412" r:id="rId27"/>
    <p:sldId id="413" r:id="rId28"/>
    <p:sldId id="381" r:id="rId29"/>
    <p:sldId id="446" r:id="rId30"/>
    <p:sldId id="274" r:id="rId31"/>
    <p:sldId id="447" r:id="rId32"/>
    <p:sldId id="406" r:id="rId33"/>
    <p:sldId id="449" r:id="rId34"/>
    <p:sldId id="450" r:id="rId35"/>
    <p:sldId id="383" r:id="rId36"/>
    <p:sldId id="310" r:id="rId37"/>
    <p:sldId id="311" r:id="rId38"/>
    <p:sldId id="270" r:id="rId39"/>
    <p:sldId id="348" r:id="rId40"/>
    <p:sldId id="346" r:id="rId41"/>
    <p:sldId id="384" r:id="rId42"/>
    <p:sldId id="351" r:id="rId43"/>
    <p:sldId id="352" r:id="rId44"/>
    <p:sldId id="385" r:id="rId45"/>
    <p:sldId id="386" r:id="rId46"/>
    <p:sldId id="387" r:id="rId47"/>
    <p:sldId id="388" r:id="rId48"/>
    <p:sldId id="275" r:id="rId49"/>
    <p:sldId id="409" r:id="rId50"/>
    <p:sldId id="410" r:id="rId51"/>
    <p:sldId id="408" r:id="rId52"/>
  </p:sldIdLst>
  <p:sldSz cx="12192000" cy="6858000"/>
  <p:notesSz cx="6858000" cy="9144000"/>
  <p:custDataLst>
    <p:tags r:id="rId5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4" userDrawn="1">
          <p15:clr>
            <a:srgbClr val="A4A3A4"/>
          </p15:clr>
        </p15:guide>
        <p15:guide id="2" pos="39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FF00FF"/>
    <a:srgbClr val="CC66FF"/>
    <a:srgbClr val="FFFFCC"/>
    <a:srgbClr val="009900"/>
    <a:srgbClr val="CC00FF"/>
    <a:srgbClr val="800080"/>
    <a:srgbClr val="D6009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79" autoAdjust="0"/>
    <p:restoredTop sz="98285" autoAdjust="0"/>
  </p:normalViewPr>
  <p:slideViewPr>
    <p:cSldViewPr showGuides="1">
      <p:cViewPr varScale="1">
        <p:scale>
          <a:sx n="87" d="100"/>
          <a:sy n="87" d="100"/>
        </p:scale>
        <p:origin x="102" y="114"/>
      </p:cViewPr>
      <p:guideLst>
        <p:guide orient="horz" pos="2104"/>
        <p:guide pos="390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1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7" Type="http://schemas.openxmlformats.org/officeDocument/2006/relationships/tags" Target="tags/tag16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notesMaster" Target="notesMasters/notesMaster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/>
            </a:lvl1pPr>
          </a:lstStyle>
          <a:p>
            <a:pPr>
              <a:defRPr/>
            </a:pPr>
            <a:fld id="{CC0474A9-8999-4431-917B-24DCD2CD9E36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/>
            </a:lvl1pPr>
          </a:lstStyle>
          <a:p>
            <a:fld id="{DBE1EC0A-CC5A-455C-9DAC-BB1672CE7F73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09BB7B-96AC-4692-A938-DD0AAD4F522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314790-CD32-48BE-8B9C-77BA1442980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663102-09FA-43CE-8D28-5DA87D6C465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7EB496-6A4B-4731-B500-6294239B086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35E72C-5C08-4FA7-BD17-B9F97945544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BA4D03-7412-4762-A489-0319F4B5D07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B46420-FA28-4478-93CE-379E632DBA0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FBDAF8-F714-4346-A62E-923C739BDE9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05E76-AA01-4ED5-BABF-F9A679E9559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2AEBC7-8247-4F35-AEA8-673FEA87449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343C4-C426-42BF-BF98-8CB559F1C88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B6D26B52-B0C6-4851-8C47-C9CB912BC546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microsoft.com/office/2007/relationships/media" Target="../media/media1.mp3"/><Relationship Id="rId7" Type="http://schemas.openxmlformats.org/officeDocument/2006/relationships/audio" Target="../media/media1.mp3"/><Relationship Id="rId6" Type="http://schemas.openxmlformats.org/officeDocument/2006/relationships/image" Target="../media/image44.png"/><Relationship Id="rId5" Type="http://schemas.openxmlformats.org/officeDocument/2006/relationships/image" Target="../media/image18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1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.xml"/><Relationship Id="rId2" Type="http://schemas.openxmlformats.org/officeDocument/2006/relationships/image" Target="../media/image51.jpeg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8.png"/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1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3" Type="http://schemas.openxmlformats.org/officeDocument/2006/relationships/image" Target="../media/image54.jpeg"/><Relationship Id="rId2" Type="http://schemas.openxmlformats.org/officeDocument/2006/relationships/image" Target="../media/image48.png"/><Relationship Id="rId1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1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.xml"/><Relationship Id="rId2" Type="http://schemas.openxmlformats.org/officeDocument/2006/relationships/image" Target="../media/image54.jpeg"/><Relationship Id="rId1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7.jpeg"/><Relationship Id="rId1" Type="http://schemas.openxmlformats.org/officeDocument/2006/relationships/tags" Target="../tags/tag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jpeg"/><Relationship Id="rId1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jpeg"/><Relationship Id="rId1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.xml"/><Relationship Id="rId2" Type="http://schemas.openxmlformats.org/officeDocument/2006/relationships/image" Target="../media/image39.png"/><Relationship Id="rId1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1" Type="http://schemas.openxmlformats.org/officeDocument/2006/relationships/image" Target="../media/image1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1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1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13.xml"/><Relationship Id="rId22" Type="http://schemas.openxmlformats.org/officeDocument/2006/relationships/image" Target="../media/image67.png"/><Relationship Id="rId21" Type="http://schemas.openxmlformats.org/officeDocument/2006/relationships/image" Target="../media/image66.png"/><Relationship Id="rId20" Type="http://schemas.openxmlformats.org/officeDocument/2006/relationships/image" Target="../media/image65.png"/><Relationship Id="rId2" Type="http://schemas.openxmlformats.org/officeDocument/2006/relationships/image" Target="../media/image16.png"/><Relationship Id="rId19" Type="http://schemas.openxmlformats.org/officeDocument/2006/relationships/image" Target="../media/image31.png"/><Relationship Id="rId18" Type="http://schemas.openxmlformats.org/officeDocument/2006/relationships/image" Target="../media/image30.png"/><Relationship Id="rId17" Type="http://schemas.openxmlformats.org/officeDocument/2006/relationships/image" Target="../media/image29.png"/><Relationship Id="rId16" Type="http://schemas.openxmlformats.org/officeDocument/2006/relationships/image" Target="../media/image28.png"/><Relationship Id="rId15" Type="http://schemas.openxmlformats.org/officeDocument/2006/relationships/image" Target="../media/image64.png"/><Relationship Id="rId14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1" Type="http://schemas.openxmlformats.org/officeDocument/2006/relationships/image" Target="../media/image63.png"/><Relationship Id="rId10" Type="http://schemas.openxmlformats.org/officeDocument/2006/relationships/image" Target="../media/image24.png"/><Relationship Id="rId1" Type="http://schemas.openxmlformats.org/officeDocument/2006/relationships/image" Target="../media/image1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6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1" Type="http://schemas.openxmlformats.org/officeDocument/2006/relationships/image" Target="../media/image70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72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4.xml"/><Relationship Id="rId6" Type="http://schemas.openxmlformats.org/officeDocument/2006/relationships/image" Target="../media/image74.jpeg"/><Relationship Id="rId5" Type="http://schemas.openxmlformats.org/officeDocument/2006/relationships/image" Target="../media/image24.png"/><Relationship Id="rId4" Type="http://schemas.openxmlformats.org/officeDocument/2006/relationships/image" Target="../media/image22.png"/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image" Target="../media/image1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Relationship Id="rId3" Type="http://schemas.openxmlformats.org/officeDocument/2006/relationships/image" Target="../media/image74.jpeg"/><Relationship Id="rId2" Type="http://schemas.openxmlformats.org/officeDocument/2006/relationships/image" Target="../media/image23.pn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40.png"/><Relationship Id="rId2" Type="http://schemas.openxmlformats.org/officeDocument/2006/relationships/image" Target="../media/image75.jpe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3.xml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29.png"/><Relationship Id="rId14" Type="http://schemas.openxmlformats.org/officeDocument/2006/relationships/image" Target="../media/image28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WordArt 3"/>
          <p:cNvSpPr>
            <a:spLocks noChangeArrowheads="1" noChangeShapeType="1" noTextEdit="1"/>
          </p:cNvSpPr>
          <p:nvPr/>
        </p:nvSpPr>
        <p:spPr bwMode="auto">
          <a:xfrm>
            <a:off x="6744072" y="1772816"/>
            <a:ext cx="3440113" cy="144145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altLang="zh-CN" kern="10" dirty="0">
                <a:ln w="9525">
                  <a:solidFill>
                    <a:schemeClr val="tx1"/>
                  </a:solidFill>
                  <a:round/>
                </a:ln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r>
              <a:rPr lang="en-US" altLang="zh-CN" kern="10" dirty="0">
                <a:ln w="9525">
                  <a:solidFill>
                    <a:schemeClr val="tx1"/>
                  </a:solidFill>
                  <a:round/>
                </a:ln>
                <a:solidFill>
                  <a:srgbClr val="FFFF00"/>
                </a:soli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endParaRPr lang="zh-CN" altLang="en-US" kern="10" dirty="0">
              <a:ln w="9525">
                <a:solidFill>
                  <a:schemeClr val="tx1"/>
                </a:solidFill>
                <a:round/>
              </a:ln>
              <a:solidFill>
                <a:srgbClr val="FFFF00"/>
              </a:solidFill>
              <a:effectLst>
                <a:outerShdw dist="53882" dir="2700000" algn="ctr" rotWithShape="0">
                  <a:srgbClr val="9999FF">
                    <a:alpha val="8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7408" y="2276872"/>
            <a:ext cx="111612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Unit 3 </a:t>
            </a:r>
            <a:endParaRPr lang="en-US" altLang="zh-CN" sz="5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hangingPunct="0"/>
            <a:r>
              <a:rPr lang="en-US" altLang="zh-CN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I’m more outgoing than </a:t>
            </a:r>
            <a:r>
              <a:rPr lang="en-US" altLang="zh-CN" sz="5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my </a:t>
            </a:r>
            <a:r>
              <a:rPr lang="en-US" altLang="zh-CN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sister.</a:t>
            </a:r>
            <a:endParaRPr lang="zh-CN" altLang="en-US" sz="5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24" y="2204864"/>
            <a:ext cx="5028784" cy="20907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7" y="692129"/>
            <a:ext cx="736687" cy="73668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33" y="692298"/>
            <a:ext cx="727688" cy="7276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990" y="0"/>
            <a:ext cx="199898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Lead in</a:t>
            </a:r>
            <a:endParaRPr lang="en-US" altLang="zh-CN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309" name="Text Box 5"/>
          <p:cNvSpPr txBox="1">
            <a:spLocks noChangeArrowheads="1"/>
          </p:cNvSpPr>
          <p:nvPr/>
        </p:nvSpPr>
        <p:spPr bwMode="auto">
          <a:xfrm>
            <a:off x="1919852" y="691974"/>
            <a:ext cx="10145520" cy="422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ln>
                  <a:noFill/>
                </a:ln>
                <a:solidFill>
                  <a:schemeClr val="tx1"/>
                </a:solidFill>
                <a:effectLst/>
                <a:sym typeface="+mn-ea"/>
              </a:rPr>
              <a:t>Peter is Molly’s best friend. </a:t>
            </a:r>
            <a:r>
              <a:rPr lang="en-US" altLang="zh-CN" dirty="0" smtClean="0">
                <a:ln>
                  <a:noFill/>
                </a:ln>
                <a:solidFill>
                  <a:srgbClr val="0000FF"/>
                </a:solidFill>
                <a:effectLst/>
                <a:sym typeface="+mn-ea"/>
              </a:rPr>
              <a:t>In some ways, Molly is the same as Peter. For example, they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are both </a:t>
            </a:r>
            <a:r>
              <a:rPr lang="en-US" altLang="zh-CN" dirty="0" smtClean="0">
                <a:solidFill>
                  <a:srgbClr val="0000FF"/>
                </a:solidFill>
                <a:sym typeface="+mn-ea"/>
              </a:rPr>
              <a:t>pretty outgoing. </a:t>
            </a:r>
            <a:r>
              <a:rPr lang="en-US" altLang="zh-CN" dirty="0" smtClean="0">
                <a:solidFill>
                  <a:srgbClr val="FF00FF"/>
                </a:solidFill>
                <a:sym typeface="+mn-ea"/>
              </a:rPr>
              <a:t>In more ways, Molly is different from Peter. Molly studies harder than Peter. </a:t>
            </a:r>
            <a:r>
              <a:rPr lang="en-US" altLang="zh-CN" dirty="0">
                <a:solidFill>
                  <a:srgbClr val="FF00FF"/>
                </a:solidFill>
                <a:sym typeface="+mn-ea"/>
              </a:rPr>
              <a:t>Peter plays baseball better and speaks more loudly than </a:t>
            </a:r>
            <a:r>
              <a:rPr lang="en-US" altLang="zh-CN" dirty="0">
                <a:solidFill>
                  <a:srgbClr val="FF00FF"/>
                </a:solidFill>
                <a:sym typeface="+mn-ea"/>
              </a:rPr>
              <a:t>Molly</a:t>
            </a:r>
            <a:r>
              <a:rPr lang="en-US" dirty="0">
                <a:solidFill>
                  <a:srgbClr val="FF00FF"/>
                </a:solidFill>
                <a:sym typeface="+mn-ea"/>
              </a:rPr>
              <a:t>.</a:t>
            </a:r>
            <a:r>
              <a:rPr lang="en-US" dirty="0">
                <a:solidFill>
                  <a:schemeClr val="tx1"/>
                </a:solidFill>
                <a:sym typeface="+mn-ea"/>
              </a:rPr>
              <a:t> But </a:t>
            </a:r>
            <a:r>
              <a:rPr lang="en-US" altLang="zh-CN" dirty="0" smtClean="0">
                <a:ln>
                  <a:noFill/>
                </a:ln>
                <a:solidFill>
                  <a:schemeClr val="tx1"/>
                </a:solidFill>
                <a:effectLst/>
                <a:sym typeface="+mn-ea"/>
              </a:rPr>
              <a:t>Peter</a:t>
            </a:r>
            <a:r>
              <a:rPr lang="en-US" altLang="zh-CN" dirty="0" smtClean="0">
                <a:ln>
                  <a:noFill/>
                </a:ln>
                <a:effectLst/>
                <a:sym typeface="+mn-ea"/>
              </a:rPr>
              <a:t> likes to do the same things as Molly. That’s important for Molly, so they still become good friends. </a:t>
            </a:r>
            <a:endParaRPr kumimoji="0" lang="en-US" altLang="zh-CN" b="1" i="0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/>
          <p:cNvSpPr/>
          <p:nvPr/>
        </p:nvSpPr>
        <p:spPr>
          <a:xfrm>
            <a:off x="1487170" y="44450"/>
            <a:ext cx="9385300" cy="16414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28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Do you think </a:t>
            </a:r>
            <a:r>
              <a:rPr lang="en-US" altLang="zh-CN" sz="2800" b="1" dirty="0">
                <a:solidFill>
                  <a:srgbClr val="C00000"/>
                </a:solidFill>
                <a:cs typeface="Arial" panose="020B0604020202020204" pitchFamily="34" charset="0"/>
              </a:rPr>
              <a:t>friends should be the same or different?</a:t>
            </a:r>
            <a:endParaRPr lang="en-US" altLang="zh-CN" sz="2800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0" lvl="0" indent="0"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0000FF"/>
                </a:solidFill>
                <a:cs typeface="Arial" panose="020B0604020202020204" pitchFamily="34" charset="0"/>
              </a:rPr>
              <a:t>Here are some ideas about friends from Jeff Green, </a:t>
            </a:r>
            <a:endParaRPr lang="en-US" altLang="zh-CN" sz="2800" b="1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 marL="0" lvl="0" indent="0"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0000FF"/>
                </a:solidFill>
                <a:cs typeface="Arial" panose="020B0604020202020204" pitchFamily="34" charset="0"/>
              </a:rPr>
              <a:t>Huang Lei and Mary Smith.</a:t>
            </a:r>
            <a:endParaRPr lang="en-US" altLang="zh-CN" sz="2800" b="1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7370" t="1759"/>
          <a:stretch>
            <a:fillRect/>
          </a:stretch>
        </p:blipFill>
        <p:spPr>
          <a:xfrm>
            <a:off x="3359696" y="1628547"/>
            <a:ext cx="5832648" cy="518510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17" y="189540"/>
            <a:ext cx="753566" cy="753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/>
          <p:nvPr/>
        </p:nvSpPr>
        <p:spPr>
          <a:xfrm>
            <a:off x="48895" y="476885"/>
            <a:ext cx="12162155" cy="112458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0000FF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Listen to the three passages and find his/her best friend.</a:t>
            </a:r>
            <a:endParaRPr lang="en-US" altLang="zh-CN" sz="2800" b="1" dirty="0">
              <a:solidFill>
                <a:srgbClr val="0000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lvl="0" indent="0" eaLnBrk="1" hangingPunct="1">
              <a:lnSpc>
                <a:spcPct val="120000"/>
              </a:lnSpc>
            </a:pPr>
            <a:r>
              <a:rPr lang="en-US" altLang="zh-CN" sz="2800" b="1" u="sng" dirty="0">
                <a:solidFill>
                  <a:srgbClr val="0000FF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Underline</a:t>
            </a:r>
            <a:r>
              <a:rPr lang="en-US" altLang="zh-CN" sz="2800" b="1" dirty="0">
                <a:solidFill>
                  <a:srgbClr val="0000FF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the comparative(</a:t>
            </a:r>
            <a:r>
              <a:rPr sz="2800" b="1" dirty="0">
                <a:solidFill>
                  <a:srgbClr val="0000FF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比较级</a:t>
            </a:r>
            <a:r>
              <a:rPr lang="en-US" altLang="zh-CN" sz="2800" b="1" dirty="0">
                <a:solidFill>
                  <a:srgbClr val="0000FF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) words and phrases in the passages.</a:t>
            </a:r>
            <a:endParaRPr lang="en-US" altLang="zh-CN" sz="2800" b="1" dirty="0">
              <a:solidFill>
                <a:srgbClr val="0000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1566863"/>
            <a:ext cx="1962150" cy="1987550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4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363" y="1609725"/>
            <a:ext cx="1931987" cy="1931988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5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875" y="1663700"/>
            <a:ext cx="1931988" cy="1927225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6" name="图片 2"/>
          <p:cNvPicPr>
            <a:picLocks noChangeAspect="1"/>
          </p:cNvPicPr>
          <p:nvPr/>
        </p:nvPicPr>
        <p:blipFill>
          <a:blip r:embed="rId5"/>
          <a:srcRect l="52454" t="-826" r="26838" b="77507"/>
          <a:stretch>
            <a:fillRect/>
          </a:stretch>
        </p:blipFill>
        <p:spPr>
          <a:xfrm>
            <a:off x="9113838" y="4456113"/>
            <a:ext cx="1536700" cy="1681162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5"/>
          <a:srcRect l="-1012" t="24968" r="83183" b="52476"/>
          <a:stretch>
            <a:fillRect/>
          </a:stretch>
        </p:blipFill>
        <p:spPr>
          <a:xfrm>
            <a:off x="1357313" y="4456113"/>
            <a:ext cx="1238250" cy="1592262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5"/>
          <a:srcRect l="23603" t="75639" r="52622" b="-1141"/>
          <a:stretch>
            <a:fillRect/>
          </a:stretch>
        </p:blipFill>
        <p:spPr>
          <a:xfrm>
            <a:off x="5168900" y="4279900"/>
            <a:ext cx="1716088" cy="176847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9" name="文本框 8"/>
          <p:cNvSpPr/>
          <p:nvPr/>
        </p:nvSpPr>
        <p:spPr>
          <a:xfrm>
            <a:off x="1455738" y="6048375"/>
            <a:ext cx="2762250" cy="683264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Larry</a:t>
            </a:r>
            <a:endParaRPr lang="en-US" altLang="zh-CN" sz="32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/>
          <p:nvPr/>
        </p:nvSpPr>
        <p:spPr>
          <a:xfrm>
            <a:off x="5435600" y="6048375"/>
            <a:ext cx="1180708" cy="63171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Carol</a:t>
            </a:r>
            <a:endParaRPr lang="en-US" altLang="zh-CN" sz="32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1"/>
          <p:cNvSpPr/>
          <p:nvPr/>
        </p:nvSpPr>
        <p:spPr>
          <a:xfrm>
            <a:off x="9113838" y="6048375"/>
            <a:ext cx="1770062" cy="63171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Yuan Li</a:t>
            </a:r>
            <a:endParaRPr lang="en-US" altLang="zh-CN" sz="32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连接符 12"/>
          <p:cNvCxnSpPr/>
          <p:nvPr/>
        </p:nvCxnSpPr>
        <p:spPr>
          <a:xfrm>
            <a:off x="2778125" y="3425825"/>
            <a:ext cx="6762750" cy="1279525"/>
          </a:xfrm>
          <a:prstGeom prst="line">
            <a:avLst/>
          </a:prstGeom>
          <a:noFill/>
          <a:ln w="28575">
            <a:solidFill>
              <a:srgbClr val="002060"/>
            </a:solidFill>
            <a:miter lim="800000"/>
          </a:ln>
        </p:spPr>
      </p:cxnSp>
      <p:cxnSp>
        <p:nvCxnSpPr>
          <p:cNvPr id="13" name="直接连接符 13"/>
          <p:cNvCxnSpPr/>
          <p:nvPr/>
        </p:nvCxnSpPr>
        <p:spPr>
          <a:xfrm flipV="1">
            <a:off x="6165850" y="3294063"/>
            <a:ext cx="2947988" cy="1292225"/>
          </a:xfrm>
          <a:prstGeom prst="line">
            <a:avLst/>
          </a:prstGeom>
          <a:noFill/>
          <a:ln w="28575">
            <a:solidFill>
              <a:srgbClr val="002060"/>
            </a:solidFill>
            <a:miter lim="800000"/>
          </a:ln>
        </p:spPr>
      </p:cxnSp>
      <p:cxnSp>
        <p:nvCxnSpPr>
          <p:cNvPr id="14" name="直接连接符 14"/>
          <p:cNvCxnSpPr/>
          <p:nvPr/>
        </p:nvCxnSpPr>
        <p:spPr>
          <a:xfrm flipV="1">
            <a:off x="2341563" y="3160713"/>
            <a:ext cx="2903537" cy="1425575"/>
          </a:xfrm>
          <a:prstGeom prst="line">
            <a:avLst/>
          </a:prstGeom>
          <a:noFill/>
          <a:ln w="28575">
            <a:solidFill>
              <a:srgbClr val="002060"/>
            </a:solidFill>
            <a:miter lim="800000"/>
          </a:ln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875" y="-98425"/>
            <a:ext cx="3903345" cy="919480"/>
          </a:xfrm>
          <a:prstGeom prst="rect">
            <a:avLst/>
          </a:prstGeom>
        </p:spPr>
      </p:pic>
      <p:sp>
        <p:nvSpPr>
          <p:cNvPr id="17" name="文本框 8"/>
          <p:cNvSpPr/>
          <p:nvPr/>
        </p:nvSpPr>
        <p:spPr>
          <a:xfrm>
            <a:off x="1367473" y="3376930"/>
            <a:ext cx="2762250" cy="68199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Jeff Green</a:t>
            </a:r>
            <a:endParaRPr lang="en-US" altLang="zh-CN" sz="32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9"/>
          <p:cNvSpPr/>
          <p:nvPr/>
        </p:nvSpPr>
        <p:spPr>
          <a:xfrm>
            <a:off x="5347335" y="3376930"/>
            <a:ext cx="2023745" cy="68199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Huang Lei</a:t>
            </a:r>
            <a:endParaRPr lang="en-US" altLang="zh-CN" sz="32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1"/>
          <p:cNvSpPr/>
          <p:nvPr/>
        </p:nvSpPr>
        <p:spPr>
          <a:xfrm>
            <a:off x="9025890" y="3376930"/>
            <a:ext cx="2520315" cy="68199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Mary Smith</a:t>
            </a:r>
            <a:endParaRPr lang="en-US" altLang="zh-CN" sz="32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" name="Section B 2b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097" y="405226"/>
            <a:ext cx="609600" cy="603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9148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" r="55457" b="42917"/>
          <a:stretch>
            <a:fillRect/>
          </a:stretch>
        </p:blipFill>
        <p:spPr bwMode="auto">
          <a:xfrm>
            <a:off x="1560514" y="503634"/>
            <a:ext cx="4967287" cy="638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9571" name="Line 3"/>
          <p:cNvSpPr>
            <a:spLocks noChangeShapeType="1"/>
          </p:cNvSpPr>
          <p:nvPr/>
        </p:nvSpPr>
        <p:spPr bwMode="auto">
          <a:xfrm>
            <a:off x="5303838" y="2060575"/>
            <a:ext cx="1008062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9572" name="Line 4"/>
          <p:cNvSpPr>
            <a:spLocks noChangeShapeType="1"/>
          </p:cNvSpPr>
          <p:nvPr/>
        </p:nvSpPr>
        <p:spPr bwMode="auto">
          <a:xfrm>
            <a:off x="4295776" y="2492375"/>
            <a:ext cx="1439863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9573" name="Line 5"/>
          <p:cNvSpPr>
            <a:spLocks noChangeShapeType="1"/>
          </p:cNvSpPr>
          <p:nvPr/>
        </p:nvSpPr>
        <p:spPr bwMode="auto">
          <a:xfrm>
            <a:off x="4656138" y="4221163"/>
            <a:ext cx="792162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1095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76" t="5289" r="5855" b="41869"/>
          <a:stretch>
            <a:fillRect/>
          </a:stretch>
        </p:blipFill>
        <p:spPr bwMode="auto">
          <a:xfrm>
            <a:off x="6527800" y="0"/>
            <a:ext cx="4140200" cy="659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9575" name="Line 7"/>
          <p:cNvSpPr>
            <a:spLocks noChangeShapeType="1"/>
          </p:cNvSpPr>
          <p:nvPr/>
        </p:nvSpPr>
        <p:spPr bwMode="auto">
          <a:xfrm>
            <a:off x="8040688" y="2204864"/>
            <a:ext cx="431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9576" name="Line 8"/>
          <p:cNvSpPr>
            <a:spLocks noChangeShapeType="1"/>
          </p:cNvSpPr>
          <p:nvPr/>
        </p:nvSpPr>
        <p:spPr bwMode="auto">
          <a:xfrm>
            <a:off x="6672263" y="2708275"/>
            <a:ext cx="1439862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9577" name="Line 9"/>
          <p:cNvSpPr>
            <a:spLocks noChangeShapeType="1"/>
          </p:cNvSpPr>
          <p:nvPr/>
        </p:nvSpPr>
        <p:spPr bwMode="auto">
          <a:xfrm>
            <a:off x="7032626" y="3644900"/>
            <a:ext cx="1584325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9578" name="Line 10"/>
          <p:cNvSpPr>
            <a:spLocks noChangeShapeType="1"/>
          </p:cNvSpPr>
          <p:nvPr/>
        </p:nvSpPr>
        <p:spPr bwMode="auto">
          <a:xfrm>
            <a:off x="8328026" y="4581525"/>
            <a:ext cx="1223963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9579" name="Line 11"/>
          <p:cNvSpPr>
            <a:spLocks noChangeShapeType="1"/>
          </p:cNvSpPr>
          <p:nvPr/>
        </p:nvSpPr>
        <p:spPr bwMode="auto">
          <a:xfrm>
            <a:off x="8042275" y="5084763"/>
            <a:ext cx="158273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9580" name="Line 12"/>
          <p:cNvSpPr>
            <a:spLocks noChangeShapeType="1"/>
          </p:cNvSpPr>
          <p:nvPr/>
        </p:nvSpPr>
        <p:spPr bwMode="auto">
          <a:xfrm>
            <a:off x="7535864" y="5516563"/>
            <a:ext cx="1368425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9581" name="Line 13"/>
          <p:cNvSpPr>
            <a:spLocks noChangeShapeType="1"/>
          </p:cNvSpPr>
          <p:nvPr/>
        </p:nvSpPr>
        <p:spPr bwMode="auto">
          <a:xfrm>
            <a:off x="8112126" y="6021388"/>
            <a:ext cx="1439863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07670" y="9144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dirty="0">
                <a:solidFill>
                  <a:srgbClr val="0000FF"/>
                </a:solidFill>
                <a:cs typeface="Arial" panose="020B0604020202020204" pitchFamily="34" charset="0"/>
                <a:sym typeface="+mn-ea"/>
              </a:rPr>
              <a:t>The comparative words and phrases</a:t>
            </a:r>
            <a:endParaRPr lang="en-US" altLang="zh-CN" sz="2800" dirty="0">
              <a:solidFill>
                <a:srgbClr val="0000FF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9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9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9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9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9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9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1" grpId="0" animBg="1"/>
      <p:bldP spid="109572" grpId="0" animBg="1"/>
      <p:bldP spid="109573" grpId="0" animBg="1"/>
      <p:bldP spid="109575" grpId="0" animBg="1"/>
      <p:bldP spid="109576" grpId="0" animBg="1"/>
      <p:bldP spid="109577" grpId="0" animBg="1"/>
      <p:bldP spid="109578" grpId="0" animBg="1"/>
      <p:bldP spid="109579" grpId="0" animBg="1"/>
      <p:bldP spid="109580" grpId="0" animBg="1"/>
      <p:bldP spid="10958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1" t="57083" r="13434" b="4893"/>
          <a:stretch>
            <a:fillRect/>
          </a:stretch>
        </p:blipFill>
        <p:spPr bwMode="auto">
          <a:xfrm>
            <a:off x="1991544" y="1052736"/>
            <a:ext cx="8316094" cy="479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595" name="Line 3"/>
          <p:cNvSpPr>
            <a:spLocks noChangeShapeType="1"/>
          </p:cNvSpPr>
          <p:nvPr/>
        </p:nvSpPr>
        <p:spPr bwMode="auto">
          <a:xfrm>
            <a:off x="5051648" y="3861048"/>
            <a:ext cx="8636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0596" name="Line 4"/>
          <p:cNvSpPr>
            <a:spLocks noChangeShapeType="1"/>
          </p:cNvSpPr>
          <p:nvPr/>
        </p:nvSpPr>
        <p:spPr bwMode="auto">
          <a:xfrm>
            <a:off x="3827686" y="4797152"/>
            <a:ext cx="1223963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5" grpId="0" animBg="1"/>
      <p:bldP spid="11059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5" name="文本框 2"/>
          <p:cNvSpPr/>
          <p:nvPr/>
        </p:nvSpPr>
        <p:spPr>
          <a:xfrm>
            <a:off x="200660" y="770890"/>
            <a:ext cx="9471025" cy="68199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Read the first passage and answer the </a:t>
            </a:r>
            <a:r>
              <a:rPr lang="en-US" altLang="zh-CN" sz="3200" b="1" dirty="0" smtClean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question.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7" t="2750" r="22858" b="2750"/>
          <a:stretch>
            <a:fillRect/>
          </a:stretch>
        </p:blipFill>
        <p:spPr>
          <a:xfrm>
            <a:off x="9982914" y="47913"/>
            <a:ext cx="1509138" cy="19551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-31997"/>
            <a:ext cx="3989741" cy="997435"/>
          </a:xfrm>
          <a:prstGeom prst="rect">
            <a:avLst/>
          </a:prstGeom>
        </p:spPr>
      </p:pic>
      <p:sp>
        <p:nvSpPr>
          <p:cNvPr id="26629" name="文本框 2"/>
          <p:cNvSpPr/>
          <p:nvPr/>
        </p:nvSpPr>
        <p:spPr>
          <a:xfrm>
            <a:off x="570230" y="1733550"/>
            <a:ext cx="11295380" cy="186309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514350" lvl="0" indent="-514350" eaLnBrk="1" hangingPunct="1">
              <a:lnSpc>
                <a:spcPct val="120000"/>
              </a:lnSpc>
              <a:buFont typeface="+mj-ea"/>
              <a:buAutoNum type="circleNumDbPlain"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good friend is like a </a:t>
            </a:r>
            <a:r>
              <a:rPr lang="en-US" altLang="zh-CN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(saying).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 eaLnBrk="1" hangingPunct="1">
              <a:lnSpc>
                <a:spcPct val="120000"/>
              </a:lnSpc>
              <a:buFont typeface="+mj-ea"/>
              <a:buAutoNum type="circleNumDbPlain"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" panose="020B0503020204020204" pitchFamily="34" charset="-122"/>
              </a:rPr>
              <a:t>Friends are like </a:t>
            </a:r>
            <a:r>
              <a:rPr lang="en-US" altLang="zh-CN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" panose="020B0503020204020204" pitchFamily="34" charset="-122"/>
              </a:rPr>
              <a:t>books―you don't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" panose="020B0503020204020204" pitchFamily="34" charset="-122"/>
              </a:rPr>
              <a:t>need a lot of them </a:t>
            </a:r>
            <a:r>
              <a:rPr lang="en-US" altLang="zh-CN" sz="32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" panose="020B0503020204020204" pitchFamily="34" charset="-122"/>
              </a:rPr>
              <a:t>as </a:t>
            </a:r>
            <a:r>
              <a:rPr lang="en-US" altLang="zh-CN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" panose="020B0503020204020204" pitchFamily="34" charset="-122"/>
              </a:rPr>
              <a:t>long as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" panose="020B0503020204020204" pitchFamily="34" charset="-122"/>
              </a:rPr>
              <a:t> they're good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(saying)</a:t>
            </a:r>
            <a:r>
              <a:rPr lang="en-US" altLang="zh-CN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" panose="020B0503020204020204" pitchFamily="34" charset="-122"/>
              </a:rPr>
              <a:t>.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7645" y="1221105"/>
            <a:ext cx="9701530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1.What's Jeff's opinion(</a:t>
            </a:r>
            <a:r>
              <a:rPr altLang="zh-CN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看法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) about a friend?2</a:t>
            </a:r>
            <a:endParaRPr lang="zh-CN" altLang="en-US"/>
          </a:p>
        </p:txBody>
      </p:sp>
      <p:pic>
        <p:nvPicPr>
          <p:cNvPr id="26630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495" y="2997200"/>
            <a:ext cx="1587500" cy="158115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191135" y="4074795"/>
            <a:ext cx="10007600" cy="7556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l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2.</a:t>
            </a:r>
            <a:r>
              <a:rPr lang="en-US" altLang="zh-CN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ea"/>
              </a:rPr>
              <a:t>Does Jeff have a lot of friends? Why or why not?</a:t>
            </a:r>
            <a:endParaRPr kumimoji="0" lang="en-US" altLang="zh-CN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2"/>
          <p:cNvSpPr/>
          <p:nvPr/>
        </p:nvSpPr>
        <p:spPr>
          <a:xfrm>
            <a:off x="263525" y="4795520"/>
            <a:ext cx="11765915" cy="68199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No, he doesn't. 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8949055" y="3213100"/>
            <a:ext cx="875030" cy="533400"/>
          </a:xfrm>
          <a:prstGeom prst="wedgeRoundRectCallout">
            <a:avLst>
              <a:gd name="adj1" fmla="val 125471"/>
              <a:gd name="adj2" fmla="val -1152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只要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4160" y="5445125"/>
            <a:ext cx="11501755" cy="681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C00000"/>
                </a:solidFill>
                <a:cs typeface="Times New Roman" panose="02020603050405020304" pitchFamily="18" charset="0"/>
                <a:sym typeface="+mn-ea"/>
              </a:rPr>
              <a:t>Because he is shy. It's not easy for him to make friends.</a:t>
            </a:r>
            <a:endParaRPr lang="en-US" altLang="zh-CN" sz="3200" dirty="0">
              <a:solidFill>
                <a:srgbClr val="C00000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7996555" y="1772920"/>
            <a:ext cx="1211580" cy="519430"/>
          </a:xfrm>
          <a:prstGeom prst="wedgeRoundRectCallout">
            <a:avLst>
              <a:gd name="adj1" fmla="val -208018"/>
              <a:gd name="adj2" fmla="val -265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镜子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808345" y="2924810"/>
            <a:ext cx="1457960" cy="1232535"/>
          </a:xfrm>
          <a:prstGeom prst="wedgeRoundRectCallout">
            <a:avLst>
              <a:gd name="adj1" fmla="val -86062"/>
              <a:gd name="adj2" fmla="val -20788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谚语；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格言；</a:t>
            </a:r>
            <a:endParaRPr lang="zh-CN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警句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5" grpId="0"/>
      <p:bldP spid="2" grpId="0"/>
      <p:bldP spid="7" grpId="0" bldLvl="0" animBg="1"/>
      <p:bldP spid="8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313073" y="470587"/>
            <a:ext cx="9650064" cy="634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Are the following statements true or false?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335360" y="1179511"/>
            <a:ext cx="11305256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3230" indent="-443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7983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75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58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34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06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78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50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22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/>
              <a:t>1. Jeff is less serious than most kids.</a:t>
            </a:r>
            <a:endParaRPr lang="en-US" altLang="zh-CN" dirty="0"/>
          </a:p>
          <a:p>
            <a:pPr eaLnBrk="1" hangingPunct="1">
              <a:lnSpc>
                <a:spcPct val="130000"/>
              </a:lnSpc>
            </a:pPr>
            <a:r>
              <a:rPr lang="en-US" altLang="zh-CN" dirty="0"/>
              <a:t>2. Jeff and Yuan Li are both quiet. </a:t>
            </a:r>
            <a:endParaRPr lang="en-US" altLang="zh-CN" dirty="0"/>
          </a:p>
          <a:p>
            <a:pPr eaLnBrk="1" hangingPunct="1">
              <a:lnSpc>
                <a:spcPct val="130000"/>
              </a:lnSpc>
            </a:pPr>
            <a:r>
              <a:rPr lang="en-US" altLang="zh-CN" dirty="0"/>
              <a:t>3. Jeff thinks it is easy for him to make friends.</a:t>
            </a:r>
            <a:endParaRPr lang="en-US" altLang="zh-CN" dirty="0"/>
          </a:p>
          <a:p>
            <a:pPr eaLnBrk="1" hangingPunct="1"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901341" y="1887599"/>
            <a:ext cx="7191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888088" y="1170797"/>
            <a:ext cx="5048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F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8768535" y="2472374"/>
            <a:ext cx="5746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F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99" y="396519"/>
            <a:ext cx="825574" cy="82557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7" t="2750" r="22858" b="2750"/>
          <a:stretch>
            <a:fillRect/>
          </a:stretch>
        </p:blipFill>
        <p:spPr>
          <a:xfrm>
            <a:off x="557319" y="2205117"/>
            <a:ext cx="2154305" cy="2791048"/>
          </a:xfrm>
          <a:prstGeom prst="rect">
            <a:avLst/>
          </a:prstGeom>
        </p:spPr>
      </p:pic>
      <p:sp>
        <p:nvSpPr>
          <p:cNvPr id="23558" name="矩形标注 2"/>
          <p:cNvSpPr/>
          <p:nvPr/>
        </p:nvSpPr>
        <p:spPr>
          <a:xfrm>
            <a:off x="3290888" y="415925"/>
            <a:ext cx="8520112" cy="4879734"/>
          </a:xfrm>
          <a:prstGeom prst="wedgeRectCallout">
            <a:avLst>
              <a:gd name="adj1" fmla="val -57509"/>
              <a:gd name="adj2" fmla="val 35102"/>
            </a:avLst>
          </a:prstGeom>
          <a:solidFill>
            <a:srgbClr val="FFC000"/>
          </a:solidFill>
          <a:ln w="12700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marR="0" lvl="0" indent="0" algn="ctr" eaLnBrk="1" hangingPunct="1"/>
            <a:endParaRPr lang="en-US" altLang="en-US" i="1" dirty="0">
              <a:solidFill>
                <a:srgbClr val="FFFFFF"/>
              </a:solidFill>
            </a:endParaRPr>
          </a:p>
        </p:txBody>
      </p:sp>
      <p:sp>
        <p:nvSpPr>
          <p:cNvPr id="23559" name="文本框 4"/>
          <p:cNvSpPr/>
          <p:nvPr/>
        </p:nvSpPr>
        <p:spPr>
          <a:xfrm>
            <a:off x="3417440" y="475878"/>
            <a:ext cx="8422005" cy="481584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u="sng" dirty="0">
                <a:latin typeface="Times New Roman" panose="02020603050405020304" pitchFamily="18" charset="0"/>
              </a:rPr>
              <a:t>My mother told me a good friend 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is like</a:t>
            </a:r>
            <a:r>
              <a:rPr lang="en-US" altLang="zh-CN" sz="3200" b="1" u="sng" dirty="0">
                <a:latin typeface="Times New Roman" panose="02020603050405020304" pitchFamily="18" charset="0"/>
              </a:rPr>
              <a:t> a</a:t>
            </a:r>
            <a:endParaRPr lang="en-US" altLang="zh-CN" sz="3200" b="1" u="sng" dirty="0"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mirror</a:t>
            </a:r>
            <a:r>
              <a:rPr lang="en-US" altLang="zh-CN" sz="3200" b="1" u="sng" dirty="0">
                <a:latin typeface="Times New Roman" panose="02020603050405020304" pitchFamily="18" charset="0"/>
              </a:rPr>
              <a:t>.</a:t>
            </a:r>
            <a:r>
              <a:rPr lang="en-US" altLang="zh-CN" sz="3200" b="1" dirty="0">
                <a:latin typeface="Times New Roman" panose="02020603050405020304" pitchFamily="18" charset="0"/>
              </a:rPr>
              <a:t> I'm quieter and more serious than most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kid</a:t>
            </a:r>
            <a:r>
              <a:rPr lang="en-US" altLang="zh-CN" sz="3200" b="1" dirty="0">
                <a:latin typeface="Times New Roman" panose="02020603050405020304" pitchFamily="18" charset="0"/>
              </a:rPr>
              <a:t>s.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That's why</a:t>
            </a:r>
            <a:r>
              <a:rPr lang="en-US" altLang="zh-CN" sz="3200" b="1" dirty="0">
                <a:latin typeface="Times New Roman" panose="02020603050405020304" pitchFamily="18" charset="0"/>
              </a:rPr>
              <a:t> I like reading books and I 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dirty="0">
                <a:latin typeface="Times New Roman" panose="02020603050405020304" pitchFamily="18" charset="0"/>
              </a:rPr>
              <a:t>study harder in class. My best friend Yuan Li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dirty="0">
                <a:latin typeface="Times New Roman" panose="02020603050405020304" pitchFamily="18" charset="0"/>
              </a:rPr>
              <a:t>is quiet too, so we </a:t>
            </a:r>
            <a:r>
              <a:rPr lang="en-US" altLang="zh-CN" sz="3200" b="1" u="sng" dirty="0">
                <a:latin typeface="Times New Roman" panose="02020603050405020304" pitchFamily="18" charset="0"/>
              </a:rPr>
              <a:t>enjoy studying</a:t>
            </a:r>
            <a:r>
              <a:rPr lang="en-US" altLang="zh-CN" sz="3200" b="1" dirty="0">
                <a:latin typeface="Times New Roman" panose="02020603050405020304" pitchFamily="18" charset="0"/>
              </a:rPr>
              <a:t> together.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dirty="0">
                <a:latin typeface="Times New Roman" panose="02020603050405020304" pitchFamily="18" charset="0"/>
              </a:rPr>
              <a:t>I'm shy so </a:t>
            </a:r>
            <a:r>
              <a:rPr lang="en-US" altLang="zh-CN" sz="3200" b="1" u="sng" dirty="0">
                <a:latin typeface="Times New Roman" panose="02020603050405020304" pitchFamily="18" charset="0"/>
              </a:rPr>
              <a:t>it's not easy for me to make friends</a:t>
            </a:r>
            <a:r>
              <a:rPr lang="en-US" altLang="zh-CN" sz="3200" b="1" dirty="0">
                <a:latin typeface="Times New Roman" panose="02020603050405020304" pitchFamily="18" charset="0"/>
              </a:rPr>
              <a:t>.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dirty="0">
                <a:latin typeface="Times New Roman" panose="02020603050405020304" pitchFamily="18" charset="0"/>
              </a:rPr>
              <a:t>But I think </a:t>
            </a:r>
            <a:r>
              <a:rPr lang="en-US" altLang="zh-CN" sz="3200" b="1" u="sng" dirty="0">
                <a:latin typeface="Times New Roman" panose="02020603050405020304" pitchFamily="18" charset="0"/>
              </a:rPr>
              <a:t>friends are like </a:t>
            </a:r>
            <a:r>
              <a:rPr lang="en-US" altLang="zh-CN" sz="3200" b="1" u="sng" dirty="0" smtClean="0">
                <a:latin typeface="Times New Roman" panose="02020603050405020304" pitchFamily="18" charset="0"/>
              </a:rPr>
              <a:t>books—you </a:t>
            </a:r>
            <a:r>
              <a:rPr lang="en-US" altLang="zh-CN" sz="3200" b="1" u="sng" dirty="0" smtClean="0">
                <a:latin typeface="Times New Roman" panose="02020603050405020304" pitchFamily="18" charset="0"/>
              </a:rPr>
              <a:t>don't </a:t>
            </a:r>
            <a:endParaRPr lang="en-US" altLang="zh-CN" sz="3200" b="1" u="sng" dirty="0" smtClean="0"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u="sng" dirty="0" smtClean="0">
                <a:latin typeface="Times New Roman" panose="02020603050405020304" pitchFamily="18" charset="0"/>
              </a:rPr>
              <a:t>need </a:t>
            </a:r>
            <a:r>
              <a:rPr lang="en-US" altLang="zh-CN" sz="3200" b="1" u="sng" dirty="0">
                <a:latin typeface="Times New Roman" panose="02020603050405020304" pitchFamily="18" charset="0"/>
              </a:rPr>
              <a:t>a lot of them </a:t>
            </a:r>
            <a:r>
              <a:rPr lang="en-US" altLang="zh-CN" sz="3200" b="1" u="sng" dirty="0">
                <a:solidFill>
                  <a:schemeClr val="tx1"/>
                </a:solidFill>
                <a:latin typeface="Times New Roman" panose="02020603050405020304" pitchFamily="18" charset="0"/>
              </a:rPr>
              <a:t>as long as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200" b="1" u="sng" dirty="0">
                <a:latin typeface="Times New Roman" panose="02020603050405020304" pitchFamily="18" charset="0"/>
              </a:rPr>
              <a:t>they're good</a:t>
            </a:r>
            <a:r>
              <a:rPr lang="en-US" altLang="zh-CN" sz="3200" b="1" u="sng" dirty="0" smtClean="0">
                <a:latin typeface="Times New Roman" panose="02020603050405020304" pitchFamily="18" charset="0"/>
              </a:rPr>
              <a:t>.</a:t>
            </a:r>
            <a:endParaRPr lang="en-US" altLang="zh-CN" sz="3200" b="1" u="sng" dirty="0">
              <a:latin typeface="Times New Roman" panose="02020603050405020304" pitchFamily="18" charset="0"/>
            </a:endParaRPr>
          </a:p>
        </p:txBody>
      </p:sp>
      <p:sp>
        <p:nvSpPr>
          <p:cNvPr id="23560" name="文本框 5"/>
          <p:cNvSpPr/>
          <p:nvPr/>
        </p:nvSpPr>
        <p:spPr>
          <a:xfrm>
            <a:off x="623392" y="4871184"/>
            <a:ext cx="2088232" cy="63171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Jeff Green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1991360" y="1557655"/>
            <a:ext cx="1216025" cy="493395"/>
          </a:xfrm>
          <a:prstGeom prst="wedgeRoundRectCallout">
            <a:avLst>
              <a:gd name="adj1" fmla="val 64195"/>
              <a:gd name="adj2" fmla="val 413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小孩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3305" y="5300980"/>
            <a:ext cx="10258425" cy="681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C00000"/>
                </a:solidFill>
                <a:cs typeface="Arial" panose="020B0604020202020204" pitchFamily="34" charset="0"/>
                <a:sym typeface="+mn-ea"/>
              </a:rPr>
              <a:t>In Jeff’s opinion, should </a:t>
            </a:r>
            <a:r>
              <a:rPr lang="en-US" altLang="zh-CN" sz="3200" dirty="0">
                <a:solidFill>
                  <a:srgbClr val="C00000"/>
                </a:solidFill>
                <a:cs typeface="Arial" panose="020B0604020202020204" pitchFamily="34" charset="0"/>
                <a:sym typeface="+mn-ea"/>
              </a:rPr>
              <a:t>friends be the same or different?</a:t>
            </a:r>
            <a:endParaRPr lang="en-US" altLang="zh-CN" sz="3200" dirty="0">
              <a:solidFill>
                <a:srgbClr val="C00000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9495" y="5918200"/>
            <a:ext cx="11097260" cy="681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C00000"/>
                </a:solidFill>
                <a:cs typeface="Arial" panose="020B0604020202020204" pitchFamily="34" charset="0"/>
                <a:sym typeface="+mn-ea"/>
              </a:rPr>
              <a:t>Suppose you’re Jeff, describe your friend who is similar to you.</a:t>
            </a:r>
            <a:endParaRPr lang="en-US" altLang="zh-CN" sz="3200" dirty="0" smtClean="0">
              <a:solidFill>
                <a:srgbClr val="C00000"/>
              </a:solidFill>
              <a:cs typeface="Arial" panose="020B0604020202020204" pitchFamily="3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99456" y="1740242"/>
            <a:ext cx="10153128" cy="4032448"/>
          </a:xfrm>
        </p:spPr>
        <p:txBody>
          <a:bodyPr/>
          <a:lstStyle/>
          <a:p>
            <a:pPr marL="271780" indent="-271780">
              <a:lnSpc>
                <a:spcPct val="110000"/>
              </a:lnSpc>
              <a:spcBef>
                <a:spcPct val="0"/>
              </a:spcBef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the passages about three pairs of good friends’ similarities and differences 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1780" indent="-271780">
              <a:lnSpc>
                <a:spcPct val="110000"/>
              </a:lnSpc>
              <a:spcBef>
                <a:spcPct val="0"/>
              </a:spcBef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learn to compare you and your friends, using comparative forms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1780" indent="-271780">
              <a:lnSpc>
                <a:spcPct val="110000"/>
              </a:lnSpc>
              <a:spcBef>
                <a:spcPct val="0"/>
              </a:spcBef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learn some new words and useful expressions 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1780" indent="-271780">
              <a:lnSpc>
                <a:spcPct val="110000"/>
              </a:lnSpc>
              <a:spcBef>
                <a:spcPct val="0"/>
              </a:spcBef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u</a:t>
            </a:r>
            <a:r>
              <a:rPr lang="en-US" altLang="zh-CN" b="1" dirty="0" smtClean="0">
                <a:latin typeface="Times New Roman" panose="02020603050405020304" pitchFamily="18" charset="0"/>
              </a:rPr>
              <a:t>nderstand the attitudes and views of Chinese and foreign </a:t>
            </a:r>
            <a:r>
              <a:rPr lang="en-US" altLang="zh-CN" b="1" dirty="0">
                <a:latin typeface="Times New Roman" panose="02020603050405020304" pitchFamily="18" charset="0"/>
              </a:rPr>
              <a:t>teenagers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towards friendship</a:t>
            </a:r>
            <a:endParaRPr lang="zh-CN" altLang="en-US" b="1" dirty="0" smtClean="0">
              <a:latin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692696"/>
            <a:ext cx="4340558" cy="11837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olidFill>
                  <a:srgbClr val="C00000"/>
                </a:solidFill>
                <a:cs typeface="Arial" panose="020B0604020202020204" pitchFamily="34" charset="0"/>
                <a:sym typeface="+mn-ea"/>
              </a:rPr>
              <a:t>Describe your friend who is similar to you.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4400"/>
              <a:t>As a saying goes, a good friend is like a mirror. My best friend Yuan Li is the same as me. She’s as quiet as me. We both like reading books and study hard.</a:t>
            </a:r>
            <a:r>
              <a:rPr lang="en-US" altLang="zh-CN" sz="4800"/>
              <a:t> </a:t>
            </a:r>
            <a:endParaRPr lang="en-US" altLang="zh-CN" sz="4800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942720" y="476672"/>
            <a:ext cx="10338868" cy="12236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Which saying about friends is your favorite?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Let’s read! 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6631" name="Picture 7" descr="CIMG549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50" y="117475"/>
            <a:ext cx="2263140" cy="185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3570" y="1557020"/>
            <a:ext cx="11089005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3230" indent="-44323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kern="0" dirty="0" smtClean="0">
                <a:latin typeface="Times New Roman" panose="02020603050405020304" pitchFamily="18" charset="0"/>
              </a:rPr>
              <a:t>1. A good friend is like a mirror.</a:t>
            </a:r>
            <a:endParaRPr lang="en-US" altLang="zh-CN" b="1" kern="0" dirty="0" smtClean="0">
              <a:latin typeface="Times New Roman" panose="02020603050405020304" pitchFamily="18" charset="0"/>
            </a:endParaRPr>
          </a:p>
          <a:p>
            <a:pPr marL="443230" indent="-44323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kern="0" dirty="0" smtClean="0">
                <a:latin typeface="Times New Roman" panose="02020603050405020304" pitchFamily="18" charset="0"/>
              </a:rPr>
              <a:t>2. Friends are like books — you don’t need a lot of them as long as they’re good.</a:t>
            </a:r>
            <a:endParaRPr lang="en-US" altLang="zh-CN" b="1" kern="0" dirty="0" smtClean="0">
              <a:latin typeface="Times New Roman" panose="02020603050405020304" pitchFamily="18" charset="0"/>
            </a:endParaRPr>
          </a:p>
          <a:p>
            <a:pPr marL="443230" indent="-44323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kern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kern="0" dirty="0" smtClean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Friends are like books —every time I spend time with them, I learn something new from them.</a:t>
            </a:r>
            <a:endParaRPr lang="en-US" altLang="zh-CN" b="1" kern="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443230" indent="-44323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kern="0" dirty="0" smtClean="0">
                <a:latin typeface="Times New Roman" panose="02020603050405020304" pitchFamily="18" charset="0"/>
              </a:rPr>
              <a:t>3. My best friend helps to bring out the best in me.</a:t>
            </a:r>
            <a:endParaRPr lang="en-US" altLang="zh-CN" b="1" kern="0" dirty="0" smtClean="0">
              <a:latin typeface="Times New Roman" panose="02020603050405020304" pitchFamily="18" charset="0"/>
            </a:endParaRPr>
          </a:p>
          <a:p>
            <a:pPr marL="443230" indent="-44323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kern="0" dirty="0" smtClean="0">
                <a:latin typeface="Times New Roman" panose="02020603050405020304" pitchFamily="18" charset="0"/>
              </a:rPr>
              <a:t>4. A true friend reaches for your hand and touches your heart.</a:t>
            </a:r>
            <a:endParaRPr lang="en-US" altLang="zh-CN" b="1" kern="0" dirty="0" smtClean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52" y="548680"/>
            <a:ext cx="681558" cy="68155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125" y="1124585"/>
            <a:ext cx="1824355" cy="235267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28678" name="文本框 2"/>
          <p:cNvSpPr/>
          <p:nvPr/>
        </p:nvSpPr>
        <p:spPr>
          <a:xfrm>
            <a:off x="488132" y="548589"/>
            <a:ext cx="10513168" cy="127254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dirty="0"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Read the second passage and answer the </a:t>
            </a:r>
            <a:r>
              <a:rPr lang="en-US" altLang="zh-CN" sz="3200" b="1" dirty="0" smtClean="0"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question.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What's Huang Lei's opinion about a friend?3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" t="4851" r="3538" b="4851"/>
          <a:stretch>
            <a:fillRect/>
          </a:stretch>
        </p:blipFill>
        <p:spPr>
          <a:xfrm>
            <a:off x="4079875" y="4364990"/>
            <a:ext cx="3158490" cy="2282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-31997"/>
            <a:ext cx="3989741" cy="997435"/>
          </a:xfrm>
          <a:prstGeom prst="rect">
            <a:avLst/>
          </a:prstGeom>
        </p:spPr>
      </p:pic>
      <p:sp>
        <p:nvSpPr>
          <p:cNvPr id="26629" name="文本框 2"/>
          <p:cNvSpPr/>
          <p:nvPr/>
        </p:nvSpPr>
        <p:spPr>
          <a:xfrm>
            <a:off x="455930" y="1557020"/>
            <a:ext cx="11295380" cy="304419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514350" lvl="0" indent="-514350" eaLnBrk="1" hangingPunct="1">
              <a:lnSpc>
                <a:spcPct val="120000"/>
              </a:lnSpc>
              <a:buFont typeface="+mj-ea"/>
              <a:buAutoNum type="circleNumDbPlain"/>
            </a:pPr>
            <a:r>
              <a:rPr lang="en-US" altLang="zh-CN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It's not necessary that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friends are the same.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514350" lvl="0" indent="-514350" eaLnBrk="1" hangingPunct="1">
              <a:lnSpc>
                <a:spcPct val="120000"/>
              </a:lnSpc>
              <a:buFont typeface="+mj-ea"/>
              <a:buAutoNum type="circleNumDbPlain"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friend often helps to </a:t>
            </a:r>
            <a:r>
              <a:rPr lang="en-US" altLang="zh-CN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bring out the best in me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(saying).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514350" lvl="0" indent="-514350" eaLnBrk="1" hangingPunct="1">
              <a:lnSpc>
                <a:spcPct val="120000"/>
              </a:lnSpc>
              <a:buFont typeface="+mj-ea"/>
              <a:buAutoNum type="circleNumDbPlain"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friend should </a:t>
            </a:r>
            <a:r>
              <a:rPr lang="en-US" altLang="zh-CN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help each other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.(Huang Lei always gets better grades than Larry does, so he wants to help Larry more.)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pic>
        <p:nvPicPr>
          <p:cNvPr id="30737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40000">
            <a:off x="10091420" y="5203825"/>
            <a:ext cx="1620520" cy="159385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30734" name="图片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0005" y="4003675"/>
            <a:ext cx="1412240" cy="147510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313073" y="470587"/>
            <a:ext cx="9650064" cy="634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Are the following statements true or false?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335360" y="1179511"/>
            <a:ext cx="11305256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3230" indent="-443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7983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75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58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34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06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78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50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22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/>
              <a:t>4. Huang Lei is taller than Larry.</a:t>
            </a:r>
            <a:endParaRPr lang="en-US" altLang="zh-CN" dirty="0"/>
          </a:p>
          <a:p>
            <a:pPr eaLnBrk="1" hangingPunct="1">
              <a:lnSpc>
                <a:spcPct val="130000"/>
              </a:lnSpc>
            </a:pPr>
            <a:r>
              <a:rPr lang="en-US" altLang="zh-CN" dirty="0"/>
              <a:t>5. Huang Lei is</a:t>
            </a:r>
            <a:r>
              <a:rPr lang="en-US" altLang="zh-CN" dirty="0">
                <a:solidFill>
                  <a:srgbClr val="FF0000"/>
                </a:solidFill>
              </a:rPr>
              <a:t>n’t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as/so</a:t>
            </a:r>
            <a:r>
              <a:rPr lang="en-US" altLang="zh-CN" dirty="0"/>
              <a:t> good at tennis </a:t>
            </a:r>
            <a:r>
              <a:rPr lang="en-US" altLang="zh-CN" dirty="0">
                <a:solidFill>
                  <a:srgbClr val="FF0000"/>
                </a:solidFill>
              </a:rPr>
              <a:t>as</a:t>
            </a:r>
            <a:r>
              <a:rPr lang="en-US" altLang="zh-CN" dirty="0"/>
              <a:t> Larry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en-US" altLang="zh-CN" dirty="0"/>
              <a:t>6. Larry works harder than Huang Lei.</a:t>
            </a:r>
            <a:endParaRPr lang="en-US" altLang="zh-CN" dirty="0"/>
          </a:p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140500" y="1263575"/>
            <a:ext cx="576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F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713702" y="1920748"/>
            <a:ext cx="54019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99" y="396519"/>
            <a:ext cx="825574" cy="825574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7320681" y="2561775"/>
            <a:ext cx="7921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F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标注 4"/>
          <p:cNvSpPr/>
          <p:nvPr/>
        </p:nvSpPr>
        <p:spPr>
          <a:xfrm>
            <a:off x="1055440" y="2010342"/>
            <a:ext cx="10945216" cy="3205098"/>
          </a:xfrm>
          <a:prstGeom prst="wedgeRoundRectCallout">
            <a:avLst>
              <a:gd name="adj1" fmla="val -30282"/>
              <a:gd name="adj2" fmla="val 589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04" name="文本框 6"/>
          <p:cNvSpPr/>
          <p:nvPr/>
        </p:nvSpPr>
        <p:spPr>
          <a:xfrm>
            <a:off x="9264244" y="1196141"/>
            <a:ext cx="2033314" cy="683264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Huang Lei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" t="4851" r="3538" b="4851"/>
          <a:stretch>
            <a:fillRect/>
          </a:stretch>
        </p:blipFill>
        <p:spPr>
          <a:xfrm>
            <a:off x="9439566" y="116022"/>
            <a:ext cx="1683501" cy="121664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46297" y="1847000"/>
            <a:ext cx="10618591" cy="3192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>
              <a:lnSpc>
                <a:spcPct val="120000"/>
              </a:lnSpc>
            </a:pPr>
            <a:r>
              <a:rPr lang="en-US" altLang="zh-CN" sz="2800" u="sng" dirty="0">
                <a:cs typeface="Times New Roman" panose="02020603050405020304" pitchFamily="18" charset="0"/>
              </a:rPr>
              <a:t>It's not </a:t>
            </a:r>
            <a:r>
              <a:rPr lang="en-US" altLang="zh-CN" sz="2800" u="sng" dirty="0">
                <a:solidFill>
                  <a:srgbClr val="FF0000"/>
                </a:solidFill>
                <a:cs typeface="Times New Roman" panose="02020603050405020304" pitchFamily="18" charset="0"/>
              </a:rPr>
              <a:t>necessary</a:t>
            </a:r>
            <a:r>
              <a:rPr lang="en-US" altLang="zh-CN" sz="2800" u="sng" dirty="0">
                <a:cs typeface="Times New Roman" panose="02020603050405020304" pitchFamily="18" charset="0"/>
              </a:rPr>
              <a:t> to be the same.</a:t>
            </a:r>
            <a:r>
              <a:rPr lang="en-US" altLang="zh-CN" sz="2800" dirty="0">
                <a:cs typeface="Times New Roman" panose="02020603050405020304" pitchFamily="18" charset="0"/>
              </a:rPr>
              <a:t> My best friend Larry </a:t>
            </a: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is quite</a:t>
            </a:r>
            <a:r>
              <a:rPr lang="en-US" altLang="zh-CN" sz="2800" dirty="0"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different from </a:t>
            </a:r>
            <a:r>
              <a:rPr lang="en-US" altLang="zh-CN" sz="2800" dirty="0">
                <a:cs typeface="Times New Roman" panose="02020603050405020304" pitchFamily="18" charset="0"/>
              </a:rPr>
              <a:t>me. He is taller and more outgoing than me. We both like sports, but he plays tennis better, so he always wins. </a:t>
            </a: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However,</a:t>
            </a:r>
            <a:r>
              <a:rPr lang="en-US" altLang="zh-CN" sz="2800" dirty="0">
                <a:cs typeface="Times New Roman" panose="02020603050405020304" pitchFamily="18" charset="0"/>
              </a:rPr>
              <a:t> Larry often helps to </a:t>
            </a: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bring out the best in me</a:t>
            </a:r>
            <a:r>
              <a:rPr lang="en-US" altLang="zh-CN" sz="2800" dirty="0">
                <a:cs typeface="Times New Roman" panose="02020603050405020304" pitchFamily="18" charset="0"/>
              </a:rPr>
              <a:t>. So </a:t>
            </a:r>
            <a:r>
              <a:rPr lang="en-US" altLang="zh-CN" sz="2800" u="sng" dirty="0">
                <a:cs typeface="Times New Roman" panose="02020603050405020304" pitchFamily="18" charset="0"/>
              </a:rPr>
              <a:t>I'm getting better at tennis.</a:t>
            </a:r>
            <a:r>
              <a:rPr lang="en-US" altLang="zh-CN" sz="2800" dirty="0">
                <a:cs typeface="Times New Roman" panose="02020603050405020304" pitchFamily="18" charset="0"/>
              </a:rPr>
              <a:t> </a:t>
            </a:r>
            <a:r>
              <a:rPr lang="en-US" altLang="zh-CN" sz="2800" u="sng" dirty="0">
                <a:solidFill>
                  <a:schemeClr val="tx1"/>
                </a:solidFill>
                <a:cs typeface="Times New Roman" panose="02020603050405020304" pitchFamily="18" charset="0"/>
              </a:rPr>
              <a:t>Larry is much less hard-working, though.</a:t>
            </a:r>
            <a:r>
              <a:rPr lang="en-US" altLang="zh-CN" sz="2800" dirty="0">
                <a:cs typeface="Times New Roman" panose="02020603050405020304" pitchFamily="18" charset="0"/>
              </a:rPr>
              <a:t> </a:t>
            </a:r>
            <a:r>
              <a:rPr lang="en-US" altLang="zh-CN" sz="2800" u="sng" dirty="0">
                <a:cs typeface="Times New Roman" panose="02020603050405020304" pitchFamily="18" charset="0"/>
              </a:rPr>
              <a:t>I always get better </a:t>
            </a:r>
            <a:r>
              <a:rPr lang="en-US" altLang="zh-CN" sz="2800" u="sng" dirty="0">
                <a:solidFill>
                  <a:srgbClr val="FF0000"/>
                </a:solidFill>
                <a:cs typeface="Times New Roman" panose="02020603050405020304" pitchFamily="18" charset="0"/>
              </a:rPr>
              <a:t>grade</a:t>
            </a:r>
            <a:r>
              <a:rPr lang="en-US" altLang="zh-CN" sz="2800" u="sng" dirty="0">
                <a:cs typeface="Times New Roman" panose="02020603050405020304" pitchFamily="18" charset="0"/>
              </a:rPr>
              <a:t>s than he does</a:t>
            </a:r>
            <a:r>
              <a:rPr lang="en-US" altLang="zh-CN" sz="2800" dirty="0">
                <a:cs typeface="Times New Roman" panose="02020603050405020304" pitchFamily="18" charset="0"/>
              </a:rPr>
              <a:t>, so maybe I </a:t>
            </a: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should</a:t>
            </a:r>
            <a:r>
              <a:rPr lang="en-US" altLang="zh-CN" sz="2800" dirty="0">
                <a:cs typeface="Times New Roman" panose="02020603050405020304" pitchFamily="18" charset="0"/>
              </a:rPr>
              <a:t> help him more.</a:t>
            </a:r>
            <a:endParaRPr lang="zh-CN" altLang="en-US" sz="2800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3287395" y="1466215"/>
            <a:ext cx="3011805" cy="472440"/>
          </a:xfrm>
          <a:prstGeom prst="wedgeRoundRectCallout">
            <a:avLst>
              <a:gd name="adj1" fmla="val -35025"/>
              <a:gd name="adj2" fmla="val 6352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adj.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必需的；必要的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5059680" y="5379085"/>
            <a:ext cx="2820670" cy="499110"/>
          </a:xfrm>
          <a:prstGeom prst="wedgeRoundRectCallout">
            <a:avLst>
              <a:gd name="adj1" fmla="val -36897"/>
              <a:gd name="adj2" fmla="val -35127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使显现；使表现出</a:t>
            </a:r>
            <a:endParaRPr lang="zh-CN" altLang="en-US" sz="24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203161" y="5345871"/>
            <a:ext cx="2216199" cy="736595"/>
          </a:xfrm>
          <a:prstGeom prst="wedgeRoundRectCallout">
            <a:avLst>
              <a:gd name="adj1" fmla="val 21953"/>
              <a:gd name="adj2" fmla="val -106425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成绩等级；评分等级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8112125" y="5379085"/>
            <a:ext cx="2216150" cy="512445"/>
          </a:xfrm>
          <a:prstGeom prst="wedgeRoundRectCallout">
            <a:avLst>
              <a:gd name="adj1" fmla="val -93868"/>
              <a:gd name="adj2" fmla="val -14268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modal v.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应该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1755" y="825500"/>
            <a:ext cx="7928610" cy="681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eaLnBrk="1" hangingPunct="1">
              <a:lnSpc>
                <a:spcPct val="120000"/>
              </a:lnSpc>
              <a:buFont typeface="+mj-ea"/>
              <a:buNone/>
            </a:pPr>
            <a:r>
              <a:rPr lang="en-US" altLang="zh-CN" sz="3200" dirty="0">
                <a:solidFill>
                  <a:srgbClr val="C00000"/>
                </a:solidFill>
                <a:cs typeface="Times New Roman" panose="02020603050405020304" pitchFamily="18" charset="0"/>
                <a:sym typeface="+mn-ea"/>
              </a:rPr>
              <a:t>It's not necessary that friends are the same.</a:t>
            </a:r>
            <a:endParaRPr lang="en-US" altLang="zh-CN" sz="3200" dirty="0" smtClean="0">
              <a:solidFill>
                <a:srgbClr val="C00000"/>
              </a:solidFill>
              <a:cs typeface="Arial" panose="020B0604020202020204" pitchFamily="3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文本框 2"/>
          <p:cNvSpPr/>
          <p:nvPr/>
        </p:nvSpPr>
        <p:spPr>
          <a:xfrm>
            <a:off x="488132" y="1840179"/>
            <a:ext cx="10513168" cy="127254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dirty="0"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Read the third passage and answer the </a:t>
            </a:r>
            <a:r>
              <a:rPr lang="en-US" altLang="zh-CN" sz="3200" b="1" dirty="0" smtClean="0"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question.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What's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Mary Smith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 opinion about a friend?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23" y="548393"/>
            <a:ext cx="3989741" cy="997435"/>
          </a:xfrm>
          <a:prstGeom prst="rect">
            <a:avLst/>
          </a:prstGeom>
        </p:spPr>
      </p:pic>
      <p:sp>
        <p:nvSpPr>
          <p:cNvPr id="26629" name="文本框 2"/>
          <p:cNvSpPr/>
          <p:nvPr/>
        </p:nvSpPr>
        <p:spPr>
          <a:xfrm>
            <a:off x="455930" y="2848610"/>
            <a:ext cx="11295380" cy="304419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514350" lvl="0" indent="-514350" algn="l" eaLnBrk="1" hangingPunct="1">
              <a:lnSpc>
                <a:spcPct val="120000"/>
              </a:lnSpc>
              <a:buFont typeface="+mj-ea"/>
              <a:buAutoNum type="circleNumDbPlain"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She doesn't really care </a:t>
            </a:r>
            <a:r>
              <a:rPr lang="en-US" altLang="zh-CN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if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her friends are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same as her or different. 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514350" lvl="0" indent="-514350" algn="l" eaLnBrk="1" hangingPunct="1">
              <a:lnSpc>
                <a:spcPct val="120000"/>
              </a:lnSpc>
              <a:buFont typeface="+mj-ea"/>
              <a:buAutoNum type="circleNumDbPlain"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true friend </a:t>
            </a:r>
            <a:r>
              <a:rPr lang="en-US" altLang="zh-CN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reaches for your hand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</a:t>
            </a:r>
            <a:r>
              <a:rPr lang="en-US" altLang="zh-CN" sz="3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touches your heart(saying)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514350" lvl="0" indent="-514350" algn="l" eaLnBrk="1" hangingPunct="1">
              <a:lnSpc>
                <a:spcPct val="120000"/>
              </a:lnSpc>
              <a:buFont typeface="+mj-ea"/>
              <a:buAutoNum type="circleNumDbPlain"/>
            </a:pP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880" y="361950"/>
            <a:ext cx="1971040" cy="1478280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3503930" y="5013325"/>
            <a:ext cx="1380490" cy="736600"/>
          </a:xfrm>
          <a:prstGeom prst="wedgeRoundRectCallout">
            <a:avLst>
              <a:gd name="adj1" fmla="val -13615"/>
              <a:gd name="adj2" fmla="val -992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伸手；</a:t>
            </a:r>
            <a:endParaRPr lang="zh-CN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到达；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8040370" y="4869180"/>
            <a:ext cx="1343025" cy="802005"/>
          </a:xfrm>
          <a:prstGeom prst="wedgeRoundRectCallout">
            <a:avLst>
              <a:gd name="adj1" fmla="val 1300"/>
              <a:gd name="adj2" fmla="val -74228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感动；触摸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1056019" y="5373478"/>
            <a:ext cx="2216199" cy="396642"/>
          </a:xfrm>
          <a:prstGeom prst="wedgeRoundRectCallout">
            <a:avLst>
              <a:gd name="adj1" fmla="val 8823"/>
              <a:gd name="adj2" fmla="val -862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</a:t>
            </a:r>
            <a:r>
              <a:rPr lang="zh-CN" altLang="en-US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内心；心脏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4" grpId="0" bldLvl="0" animBg="1"/>
      <p:bldP spid="15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313073" y="470587"/>
            <a:ext cx="9650064" cy="634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Are the following statements true or false?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335360" y="1179511"/>
            <a:ext cx="11305256" cy="137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3230" indent="-443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7983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75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58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34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06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78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50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22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/>
              <a:t>7. Mary thinks her friends should be the same as her.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/>
              <a:t>8. Carol broke her arm last year and Mary made her feel better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99" y="396519"/>
            <a:ext cx="825574" cy="825574"/>
          </a:xfrm>
          <a:prstGeom prst="rect">
            <a:avLst/>
          </a:prstGeom>
        </p:spPr>
      </p:pic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9624232" y="1340635"/>
            <a:ext cx="4683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F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1508422" y="1956062"/>
            <a:ext cx="7191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F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矩形标注 2"/>
          <p:cNvSpPr/>
          <p:nvPr/>
        </p:nvSpPr>
        <p:spPr>
          <a:xfrm>
            <a:off x="2351584" y="332656"/>
            <a:ext cx="8840787" cy="5754141"/>
          </a:xfrm>
          <a:prstGeom prst="wedgeRectCallout">
            <a:avLst>
              <a:gd name="adj1" fmla="val -49693"/>
              <a:gd name="adj2" fmla="val -10005"/>
            </a:avLst>
          </a:prstGeom>
          <a:solidFill>
            <a:srgbClr val="FFC000"/>
          </a:solidFill>
          <a:ln w="12700">
            <a:noFill/>
            <a:miter lim="800000"/>
          </a:ln>
        </p:spPr>
        <p:txBody>
          <a:bodyPr anchor="ctr" anchorCtr="0">
            <a:no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marR="0" lvl="0" indent="0"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2775" name="文本框 13"/>
          <p:cNvSpPr/>
          <p:nvPr/>
        </p:nvSpPr>
        <p:spPr>
          <a:xfrm>
            <a:off x="119430" y="1053073"/>
            <a:ext cx="2558477" cy="60769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Mary Smith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6" name="文本框 1"/>
          <p:cNvSpPr/>
          <p:nvPr/>
        </p:nvSpPr>
        <p:spPr>
          <a:xfrm>
            <a:off x="2476996" y="596181"/>
            <a:ext cx="8623300" cy="540639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don't really care if my friends are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as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 or different. My 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favourite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saying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,” A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friend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reaches for your hand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touches your heart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 My best friend Carol is really kind and very funny. 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fact</a:t>
            </a:r>
            <a:r>
              <a:rPr lang="en-US" altLang="zh-C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she's funnier than anyone I know.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broke my arm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last year but she made me laugh and feel better. We can talk about and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everything. I know she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cares about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 because </a:t>
            </a:r>
            <a:r>
              <a:rPr lang="en-US" altLang="zh-C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she's always there to listen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1" y="-27230"/>
            <a:ext cx="1703604" cy="1277703"/>
          </a:xfrm>
          <a:prstGeom prst="rect">
            <a:avLst/>
          </a:prstGeom>
        </p:spPr>
      </p:pic>
      <p:sp>
        <p:nvSpPr>
          <p:cNvPr id="16" name="圆角矩形标注 15"/>
          <p:cNvSpPr/>
          <p:nvPr/>
        </p:nvSpPr>
        <p:spPr>
          <a:xfrm>
            <a:off x="191770" y="3213100"/>
            <a:ext cx="2216150" cy="1612265"/>
          </a:xfrm>
          <a:prstGeom prst="wedgeRoundRectCallout">
            <a:avLst>
              <a:gd name="adj1" fmla="val 150945"/>
              <a:gd name="adj2" fmla="val -29519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20000"/>
              </a:lnSpc>
            </a:pP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事实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fact 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确切地说；事实上；实际上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4667347" y="5947267"/>
            <a:ext cx="3024336" cy="736595"/>
          </a:xfrm>
          <a:prstGeom prst="wedgeRoundRectCallout">
            <a:avLst>
              <a:gd name="adj1" fmla="val -49976"/>
              <a:gd name="adj2" fmla="val -31036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原形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 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破；裂；损坏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7863934" y="5868448"/>
            <a:ext cx="2216199" cy="736595"/>
          </a:xfrm>
          <a:prstGeom prst="wedgeRoundRectCallout">
            <a:avLst>
              <a:gd name="adj1" fmla="val -129484"/>
              <a:gd name="adj2" fmla="val -31070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手臂；上肢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2398915" y="6013326"/>
            <a:ext cx="2216199" cy="736595"/>
          </a:xfrm>
          <a:prstGeom prst="wedgeRoundRectCallout">
            <a:avLst>
              <a:gd name="adj1" fmla="val -20123"/>
              <a:gd name="adj2" fmla="val -15839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分享；共享；共用；分摊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7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379092" y="686109"/>
            <a:ext cx="9901484" cy="12741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How do you and your friends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compare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with the people in the article? Write five sentences. 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379092" y="1969396"/>
            <a:ext cx="9469436" cy="24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’m different from </a:t>
            </a:r>
            <a:r>
              <a:rPr lang="en-US" altLang="zh-CN" dirty="0">
                <a:solidFill>
                  <a:schemeClr val="tx1"/>
                </a:solidFill>
              </a:rPr>
              <a:t>Jeff </a:t>
            </a:r>
            <a:r>
              <a:rPr lang="en-US" altLang="zh-CN" dirty="0"/>
              <a:t>because </a:t>
            </a:r>
            <a:r>
              <a:rPr lang="en-US" altLang="zh-CN" dirty="0">
                <a:solidFill>
                  <a:schemeClr val="tx1"/>
                </a:solidFill>
              </a:rPr>
              <a:t>I’m louder than the other kids in my class. 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My best friend</a:t>
            </a:r>
            <a:r>
              <a:rPr lang="en-US" altLang="zh-CN" dirty="0">
                <a:solidFill>
                  <a:srgbClr val="FF0000"/>
                </a:solidFill>
              </a:rPr>
              <a:t> is similar to </a:t>
            </a:r>
            <a:r>
              <a:rPr lang="en-US" altLang="zh-CN" dirty="0">
                <a:solidFill>
                  <a:schemeClr val="tx1"/>
                </a:solidFill>
              </a:rPr>
              <a:t>Larry because she’s less hard-working than me. 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855595" y="4580890"/>
            <a:ext cx="5979795" cy="1789430"/>
          </a:xfrm>
          <a:prstGeom prst="rect">
            <a:avLst/>
          </a:prstGeom>
          <a:solidFill>
            <a:srgbClr val="FFFFCC"/>
          </a:solidFill>
          <a:ln w="28575">
            <a:solidFill>
              <a:srgbClr val="800080"/>
            </a:solidFill>
            <a:prstDash val="lgDashDot"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 be different from B </a:t>
            </a:r>
            <a:r>
              <a:rPr lang="en-US" altLang="zh-CN" dirty="0" smtClean="0">
                <a:solidFill>
                  <a:srgbClr val="FF0000"/>
                </a:solidFill>
              </a:rPr>
              <a:t>because … 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 be similar to B </a:t>
            </a:r>
            <a:r>
              <a:rPr lang="en-US" altLang="zh-CN" dirty="0" smtClean="0">
                <a:solidFill>
                  <a:srgbClr val="FF0000"/>
                </a:solidFill>
              </a:rPr>
              <a:t>because …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FF0000"/>
                </a:solidFill>
                <a:sym typeface="+mn-ea"/>
              </a:rPr>
              <a:t>A </a:t>
            </a:r>
            <a:r>
              <a:rPr lang="en-US" altLang="zh-CN" u="sng" dirty="0">
                <a:solidFill>
                  <a:srgbClr val="FF0000"/>
                </a:solidFill>
                <a:sym typeface="+mn-ea"/>
              </a:rPr>
              <a:t>be the same as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B 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because …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35" y="834501"/>
            <a:ext cx="753566" cy="75356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162919"/>
            <a:ext cx="3024336" cy="857730"/>
          </a:xfrm>
          <a:prstGeom prst="rect">
            <a:avLst/>
          </a:prstGeom>
        </p:spPr>
      </p:pic>
      <p:sp>
        <p:nvSpPr>
          <p:cNvPr id="10" name="文本框 8"/>
          <p:cNvSpPr/>
          <p:nvPr/>
        </p:nvSpPr>
        <p:spPr>
          <a:xfrm>
            <a:off x="1552489" y="2341030"/>
            <a:ext cx="5016117" cy="63171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What makes a good friend?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1" name="矩形 6"/>
          <p:cNvSpPr/>
          <p:nvPr/>
        </p:nvSpPr>
        <p:spPr>
          <a:xfrm>
            <a:off x="1703512" y="3284984"/>
            <a:ext cx="4879975" cy="2995435"/>
          </a:xfrm>
          <a:prstGeom prst="rect">
            <a:avLst/>
          </a:prstGeom>
          <a:noFill/>
          <a:ln>
            <a:solidFill>
              <a:schemeClr val="accent1"/>
            </a:solidFill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algn="ctr" eaLnBrk="1" hangingPunct="1">
              <a:lnSpc>
                <a:spcPct val="120000"/>
              </a:lnSpc>
            </a:pPr>
            <a:r>
              <a:rPr lang="en-US" altLang="zh-CN" sz="32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truly cares about me</a:t>
            </a:r>
            <a:endParaRPr lang="en-US" altLang="zh-CN" sz="3200" b="1" i="1" dirty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lvl="0" indent="0" algn="ctr" eaLnBrk="1" hangingPunct="1">
              <a:lnSpc>
                <a:spcPct val="120000"/>
              </a:lnSpc>
            </a:pPr>
            <a:r>
              <a:rPr lang="en-US" altLang="zh-CN" sz="32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makes me laugh </a:t>
            </a:r>
            <a:endParaRPr lang="en-US" altLang="zh-CN" sz="3200" b="1" i="1" dirty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lvl="0" indent="0" algn="ctr" eaLnBrk="1" hangingPunct="1">
              <a:lnSpc>
                <a:spcPct val="120000"/>
              </a:lnSpc>
            </a:pPr>
            <a:r>
              <a:rPr lang="en-US" altLang="zh-CN" sz="32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a good listener</a:t>
            </a:r>
            <a:endParaRPr lang="en-US" altLang="zh-CN" sz="3200" b="1" i="1" dirty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lvl="0" indent="0" algn="ctr" eaLnBrk="1" hangingPunct="1">
              <a:lnSpc>
                <a:spcPct val="120000"/>
              </a:lnSpc>
            </a:pPr>
            <a:r>
              <a:rPr lang="en-US" altLang="zh-CN" sz="32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have the same interests</a:t>
            </a:r>
            <a:endParaRPr lang="en-US" altLang="zh-CN" sz="3200" b="1" i="1" dirty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lvl="0" indent="0" algn="ctr" eaLnBrk="1" hangingPunct="1">
              <a:lnSpc>
                <a:spcPct val="12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...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2158649"/>
            <a:ext cx="3675389" cy="412177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709378" y="332656"/>
            <a:ext cx="1051186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3230" indent="-443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80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63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40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23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95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67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39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11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1. I</a:t>
            </a:r>
            <a:r>
              <a:rPr lang="en-US" altLang="zh-CN" dirty="0">
                <a:solidFill>
                  <a:srgbClr val="FF3300"/>
                </a:solidFill>
                <a:cs typeface="Times New Roman" panose="02020603050405020304" pitchFamily="18" charset="0"/>
              </a:rPr>
              <a:t>’m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3300"/>
                </a:solidFill>
                <a:cs typeface="Times New Roman" panose="02020603050405020304" pitchFamily="18" charset="0"/>
              </a:rPr>
              <a:t>similar to Jeff because</a:t>
            </a:r>
            <a:r>
              <a:rPr lang="en-US" altLang="zh-CN" dirty="0">
                <a:cs typeface="Times New Roman" panose="02020603050405020304" pitchFamily="18" charset="0"/>
              </a:rPr>
              <a:t> I like reading books and work harder in class. 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80576" y="1484785"/>
            <a:ext cx="10540665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3230" indent="-443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9410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017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100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177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749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321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893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465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2. My friend </a:t>
            </a:r>
            <a:r>
              <a:rPr lang="en-US" altLang="zh-CN" dirty="0">
                <a:solidFill>
                  <a:srgbClr val="FF3300"/>
                </a:solidFill>
                <a:cs typeface="Times New Roman" panose="02020603050405020304" pitchFamily="18" charset="0"/>
              </a:rPr>
              <a:t>is similar to Carol because</a:t>
            </a:r>
            <a:r>
              <a:rPr lang="en-US" altLang="zh-CN" dirty="0">
                <a:cs typeface="Times New Roman" panose="02020603050405020304" pitchFamily="18" charset="0"/>
              </a:rPr>
              <a:t> she always makes me laugh. 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695399" y="2636913"/>
            <a:ext cx="10525841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3230" indent="-443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80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63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40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23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95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67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39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11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3. I</a:t>
            </a:r>
            <a:r>
              <a:rPr lang="en-US" altLang="zh-CN" dirty="0">
                <a:solidFill>
                  <a:srgbClr val="FF3300"/>
                </a:solidFill>
                <a:cs typeface="Times New Roman" panose="02020603050405020304" pitchFamily="18" charset="0"/>
              </a:rPr>
              <a:t>’m different from Huang Lei because</a:t>
            </a:r>
            <a:r>
              <a:rPr lang="en-US" altLang="zh-CN" dirty="0">
                <a:cs typeface="Times New Roman" panose="02020603050405020304" pitchFamily="18" charset="0"/>
              </a:rPr>
              <a:t> I think my best friends should be the same as me. 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69581" y="3861049"/>
            <a:ext cx="10683003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3230" indent="-443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083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160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43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320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8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464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03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60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4. My friend </a:t>
            </a:r>
            <a:r>
              <a:rPr lang="en-US" altLang="zh-CN" dirty="0">
                <a:solidFill>
                  <a:srgbClr val="FF3300"/>
                </a:solidFill>
                <a:cs typeface="Times New Roman" panose="02020603050405020304" pitchFamily="18" charset="0"/>
              </a:rPr>
              <a:t>is similar to Yuan Li because</a:t>
            </a:r>
            <a:r>
              <a:rPr lang="en-US" altLang="zh-CN" dirty="0">
                <a:cs typeface="Times New Roman" panose="02020603050405020304" pitchFamily="18" charset="0"/>
              </a:rPr>
              <a:t> she is quiet and likes studying. 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63527" y="5085185"/>
            <a:ext cx="10689057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3230" indent="-443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083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160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43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320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8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464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03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60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5. I</a:t>
            </a:r>
            <a:r>
              <a:rPr lang="en-US" altLang="zh-CN" dirty="0">
                <a:solidFill>
                  <a:srgbClr val="FF3300"/>
                </a:solidFill>
                <a:cs typeface="Times New Roman" panose="02020603050405020304" pitchFamily="18" charset="0"/>
              </a:rPr>
              <a:t>’m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3300"/>
                </a:solidFill>
                <a:cs typeface="Times New Roman" panose="02020603050405020304" pitchFamily="18" charset="0"/>
              </a:rPr>
              <a:t>similar to Carol because</a:t>
            </a:r>
            <a:r>
              <a:rPr lang="en-US" altLang="zh-CN" dirty="0">
                <a:cs typeface="Times New Roman" panose="02020603050405020304" pitchFamily="18" charset="0"/>
              </a:rPr>
              <a:t> I’m funnier than any other kids and I make my friends laugh.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0112258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805" y="0"/>
            <a:ext cx="121011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3503712" y="764704"/>
            <a:ext cx="5112568" cy="648072"/>
          </a:xfrm>
          <a:prstGeom prst="roundRect">
            <a:avLst/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1415480" y="764704"/>
            <a:ext cx="9289032" cy="541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dirty="0">
                <a:solidFill>
                  <a:schemeClr val="bg1"/>
                </a:solidFill>
              </a:rPr>
              <a:t>More sayings about friends</a:t>
            </a:r>
            <a:endParaRPr lang="en-US" altLang="zh-CN" sz="3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/>
              <a:t>A friend in need is a friend indeed. 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zh-CN" altLang="en-US" sz="3200" dirty="0"/>
              <a:t>患难见真情。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A friend is easier lost than found. 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zh-CN" altLang="en-US" sz="3200" dirty="0"/>
              <a:t>得朋友难</a:t>
            </a:r>
            <a:r>
              <a:rPr lang="en-US" altLang="zh-CN" sz="3200" dirty="0"/>
              <a:t>, </a:t>
            </a:r>
            <a:r>
              <a:rPr lang="zh-CN" altLang="en-US" sz="3200" dirty="0"/>
              <a:t>失朋友易。  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A friend is never known till a man has need.   </a:t>
            </a:r>
            <a:endParaRPr lang="en-US" altLang="zh-CN" sz="3200" dirty="0" smtClean="0"/>
          </a:p>
          <a:p>
            <a:pPr>
              <a:lnSpc>
                <a:spcPct val="120000"/>
              </a:lnSpc>
            </a:pPr>
            <a:r>
              <a:rPr lang="zh-CN" altLang="en-US" sz="3200" dirty="0" smtClean="0"/>
              <a:t>需要</a:t>
            </a:r>
            <a:r>
              <a:rPr lang="zh-CN" altLang="en-US" sz="3200" dirty="0"/>
              <a:t>之时方知友。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A friend without faults will never be found.   </a:t>
            </a:r>
            <a:endParaRPr lang="en-US" altLang="zh-CN" sz="3200" dirty="0" smtClean="0"/>
          </a:p>
          <a:p>
            <a:pPr>
              <a:lnSpc>
                <a:spcPct val="120000"/>
              </a:lnSpc>
            </a:pPr>
            <a:r>
              <a:rPr lang="zh-CN" altLang="en-US" sz="3200" dirty="0" smtClean="0"/>
              <a:t>没有</a:t>
            </a:r>
            <a:r>
              <a:rPr lang="zh-CN" altLang="en-US" sz="3200" dirty="0"/>
              <a:t>十全十美的朋友。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635360"/>
            <a:ext cx="3292987" cy="215873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1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1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1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1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1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11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11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1055440" y="1268760"/>
            <a:ext cx="10081120" cy="265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/>
              <a:t>Friendship is like money, easier made than </a:t>
            </a:r>
            <a:r>
              <a:rPr lang="en-US" altLang="zh-CN" sz="3200" dirty="0" smtClean="0"/>
              <a:t>kept.</a:t>
            </a:r>
            <a:endParaRPr lang="en-US" altLang="zh-CN" sz="3200" dirty="0" smtClean="0"/>
          </a:p>
          <a:p>
            <a:pPr>
              <a:lnSpc>
                <a:spcPct val="130000"/>
              </a:lnSpc>
            </a:pPr>
            <a:r>
              <a:rPr lang="zh-CN" altLang="en-US" sz="3200" dirty="0" smtClean="0"/>
              <a:t>友谊</a:t>
            </a:r>
            <a:r>
              <a:rPr lang="zh-CN" altLang="en-US" sz="3200" dirty="0"/>
              <a:t>如金钱一般，容易得到却不易保持。</a:t>
            </a:r>
            <a:endParaRPr lang="zh-CN" altLang="en-US" sz="3200" dirty="0"/>
          </a:p>
          <a:p>
            <a:pPr>
              <a:lnSpc>
                <a:spcPct val="130000"/>
              </a:lnSpc>
            </a:pPr>
            <a:r>
              <a:rPr lang="en-US" altLang="zh-CN" sz="3200" dirty="0"/>
              <a:t>What is a friend? A single soul dwelling in two bodies.</a:t>
            </a:r>
            <a:endParaRPr lang="en-US" altLang="zh-CN" sz="3200" dirty="0"/>
          </a:p>
          <a:p>
            <a:pPr>
              <a:lnSpc>
                <a:spcPct val="130000"/>
              </a:lnSpc>
            </a:pPr>
            <a:r>
              <a:rPr lang="zh-CN" altLang="en-US" sz="3200" dirty="0"/>
              <a:t>朋友是什么</a:t>
            </a:r>
            <a:r>
              <a:rPr lang="en-US" altLang="zh-CN" sz="3200" dirty="0" smtClean="0"/>
              <a:t>? </a:t>
            </a:r>
            <a:r>
              <a:rPr lang="zh-CN" altLang="en-US" sz="3200" dirty="0" smtClean="0"/>
              <a:t>两</a:t>
            </a:r>
            <a:r>
              <a:rPr lang="zh-CN" altLang="en-US" sz="3200" dirty="0"/>
              <a:t>幅躯壳拥有同一个灵魂。 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3356992"/>
            <a:ext cx="2800350" cy="18002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532073" y="4653136"/>
            <a:ext cx="6840760" cy="720080"/>
          </a:xfrm>
          <a:prstGeom prst="roundRect">
            <a:avLst/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saying do you like best? Why?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l="7370" t="1759"/>
          <a:stretch>
            <a:fillRect/>
          </a:stretch>
        </p:blipFill>
        <p:spPr>
          <a:xfrm>
            <a:off x="3359696" y="1592263"/>
            <a:ext cx="5832648" cy="5185103"/>
          </a:xfrm>
          <a:prstGeom prst="rect">
            <a:avLst/>
          </a:prstGeom>
        </p:spPr>
      </p:pic>
      <p:sp>
        <p:nvSpPr>
          <p:cNvPr id="34824" name="文本框 7"/>
          <p:cNvSpPr/>
          <p:nvPr/>
        </p:nvSpPr>
        <p:spPr>
          <a:xfrm>
            <a:off x="2495600" y="687595"/>
            <a:ext cx="7134507" cy="683264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What's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his/her opinion about a friend?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25" name="圆角矩形 2"/>
          <p:cNvSpPr/>
          <p:nvPr/>
        </p:nvSpPr>
        <p:spPr>
          <a:xfrm>
            <a:off x="479376" y="1509924"/>
            <a:ext cx="3173759" cy="17180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Friends are like </a:t>
            </a:r>
            <a:r>
              <a:rPr kumimoji="0" lang="en-US" altLang="zh-CN" sz="2400" b="1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books–you </a:t>
            </a: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don't need a lot of them as long as they're good.</a:t>
            </a:r>
            <a:endParaRPr kumimoji="0" lang="en-US" altLang="zh-CN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826" name="圆角矩形 5"/>
          <p:cNvSpPr/>
          <p:nvPr/>
        </p:nvSpPr>
        <p:spPr>
          <a:xfrm>
            <a:off x="686407" y="3573016"/>
            <a:ext cx="2664296" cy="7508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good friend is  like a mirror.</a:t>
            </a:r>
            <a:endParaRPr kumimoji="0" lang="en-US" altLang="zh-CN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827" name="圆角矩形 8"/>
          <p:cNvSpPr/>
          <p:nvPr/>
        </p:nvSpPr>
        <p:spPr>
          <a:xfrm>
            <a:off x="8688288" y="2996952"/>
            <a:ext cx="2952328" cy="14509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friend often helps to bring out the best in me. </a:t>
            </a:r>
            <a:endParaRPr kumimoji="0" lang="en-US" altLang="zh-CN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828" name="圆角矩形 9"/>
          <p:cNvSpPr/>
          <p:nvPr/>
        </p:nvSpPr>
        <p:spPr>
          <a:xfrm>
            <a:off x="8428360" y="5127128"/>
            <a:ext cx="3212256" cy="14509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true friend reaches for your hand and touches your heart.</a:t>
            </a:r>
            <a:endParaRPr kumimoji="0" lang="en-US" altLang="zh-CN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 fill="hold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 fill="hold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 fill="hold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 fill="hold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5" grpId="0" animBg="1"/>
      <p:bldP spid="34826" grpId="0" animBg="1"/>
      <p:bldP spid="34827" grpId="0" animBg="1"/>
      <p:bldP spid="348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95400" y="1124744"/>
            <a:ext cx="9145016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Complete the table according to the passage.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9758" name="Group 126"/>
          <p:cNvGraphicFramePr>
            <a:graphicFrameLocks noGrp="1"/>
          </p:cNvGraphicFramePr>
          <p:nvPr/>
        </p:nvGraphicFramePr>
        <p:xfrm>
          <a:off x="551384" y="2352640"/>
          <a:ext cx="10945215" cy="3108960"/>
        </p:xfrm>
        <a:graphic>
          <a:graphicData uri="http://schemas.openxmlformats.org/drawingml/2006/table">
            <a:tbl>
              <a:tblPr/>
              <a:tblGrid>
                <a:gridCol w="2131974"/>
                <a:gridCol w="4235292"/>
                <a:gridCol w="4577949"/>
              </a:tblGrid>
              <a:tr h="5111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Similarities 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zh-CN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相似之处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Differences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14620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Jeff Green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and Yuan Li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◆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They are   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both _____.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358775" marR="0" lvl="0" indent="-3587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◆They both enjoy studying together.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◆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Jeff is more serious.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444500" marR="0" lvl="0" indent="-444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◆Jeff _______ _______ in class.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9718" name="Rectangle 86"/>
          <p:cNvSpPr>
            <a:spLocks noChangeArrowheads="1"/>
          </p:cNvSpPr>
          <p:nvPr/>
        </p:nvSpPr>
        <p:spPr bwMode="auto">
          <a:xfrm>
            <a:off x="4007768" y="3846442"/>
            <a:ext cx="117532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quiet 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69723" name="Rectangle 91"/>
          <p:cNvSpPr>
            <a:spLocks noChangeArrowheads="1"/>
          </p:cNvSpPr>
          <p:nvPr/>
        </p:nvSpPr>
        <p:spPr bwMode="auto">
          <a:xfrm>
            <a:off x="8087793" y="4139560"/>
            <a:ext cx="139333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studies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69726" name="Rectangle 94"/>
          <p:cNvSpPr>
            <a:spLocks noChangeArrowheads="1"/>
          </p:cNvSpPr>
          <p:nvPr/>
        </p:nvSpPr>
        <p:spPr bwMode="auto">
          <a:xfrm>
            <a:off x="9696400" y="4137883"/>
            <a:ext cx="14884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harder 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9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18" grpId="0"/>
      <p:bldP spid="69723" grpId="0"/>
      <p:bldP spid="697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97" name="Group 41"/>
          <p:cNvGraphicFramePr>
            <a:graphicFrameLocks noGrp="1"/>
          </p:cNvGraphicFramePr>
          <p:nvPr/>
        </p:nvGraphicFramePr>
        <p:xfrm>
          <a:off x="695400" y="836712"/>
          <a:ext cx="11017224" cy="5151120"/>
        </p:xfrm>
        <a:graphic>
          <a:graphicData uri="http://schemas.openxmlformats.org/drawingml/2006/table">
            <a:tbl>
              <a:tblPr/>
              <a:tblGrid>
                <a:gridCol w="2664296"/>
                <a:gridCol w="2538282"/>
                <a:gridCol w="5814646"/>
              </a:tblGrid>
              <a:tr h="4873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Similarities 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zh-CN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相似之处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Differences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14620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Huang Lei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and Larry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They both like_______.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444500" marR="0" lvl="0" indent="-444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◆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Larry is _______ and more outgoing.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444500" marR="0" lvl="0" indent="-444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◆Larry ________ ________ better.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◆Larry is much less 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hard-working.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47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Mary Smith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and Carol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Carol is funnier.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0687" name="Rectangle 31"/>
          <p:cNvSpPr>
            <a:spLocks noChangeArrowheads="1"/>
          </p:cNvSpPr>
          <p:nvPr/>
        </p:nvSpPr>
        <p:spPr bwMode="auto">
          <a:xfrm>
            <a:off x="4151784" y="3284984"/>
            <a:ext cx="12570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sports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70688" name="Rectangle 32"/>
          <p:cNvSpPr>
            <a:spLocks noChangeArrowheads="1"/>
          </p:cNvSpPr>
          <p:nvPr/>
        </p:nvSpPr>
        <p:spPr bwMode="auto">
          <a:xfrm>
            <a:off x="7863871" y="1916237"/>
            <a:ext cx="121437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taller 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70689" name="Rectangle 33"/>
          <p:cNvSpPr>
            <a:spLocks noChangeArrowheads="1"/>
          </p:cNvSpPr>
          <p:nvPr/>
        </p:nvSpPr>
        <p:spPr bwMode="auto">
          <a:xfrm>
            <a:off x="7464153" y="2878169"/>
            <a:ext cx="10967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plays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70692" name="Rectangle 36"/>
          <p:cNvSpPr>
            <a:spLocks noChangeArrowheads="1"/>
          </p:cNvSpPr>
          <p:nvPr/>
        </p:nvSpPr>
        <p:spPr bwMode="auto">
          <a:xfrm>
            <a:off x="9078242" y="2880170"/>
            <a:ext cx="133562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tennis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0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0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0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70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87" grpId="0"/>
      <p:bldP spid="70688" grpId="0"/>
      <p:bldP spid="70689" grpId="0"/>
      <p:bldP spid="7069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313073" y="470587"/>
            <a:ext cx="9650064" cy="634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Are the following statements true or false?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335360" y="1179511"/>
            <a:ext cx="11305256" cy="5213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3230" indent="-443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7983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75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58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34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06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78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50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227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/>
              <a:t>1. Jeff is less serious than most kids.</a:t>
            </a:r>
            <a:endParaRPr lang="en-US" altLang="zh-CN" dirty="0"/>
          </a:p>
          <a:p>
            <a:pPr eaLnBrk="1" hangingPunct="1">
              <a:lnSpc>
                <a:spcPct val="130000"/>
              </a:lnSpc>
            </a:pPr>
            <a:r>
              <a:rPr lang="en-US" altLang="zh-CN" dirty="0"/>
              <a:t>2. Jeff and Yuan Li are both quiet. </a:t>
            </a:r>
            <a:endParaRPr lang="en-US" altLang="zh-CN" dirty="0"/>
          </a:p>
          <a:p>
            <a:pPr eaLnBrk="1" hangingPunct="1">
              <a:lnSpc>
                <a:spcPct val="130000"/>
              </a:lnSpc>
            </a:pPr>
            <a:r>
              <a:rPr lang="en-US" altLang="zh-CN" dirty="0"/>
              <a:t>3. Jeff thinks it is easy for him to make friends.</a:t>
            </a:r>
            <a:endParaRPr lang="en-US" altLang="zh-CN" dirty="0"/>
          </a:p>
          <a:p>
            <a:pPr eaLnBrk="1" hangingPunct="1">
              <a:lnSpc>
                <a:spcPct val="130000"/>
              </a:lnSpc>
            </a:pPr>
            <a:r>
              <a:rPr lang="en-US" altLang="zh-CN" dirty="0"/>
              <a:t>4. Huang Lei is taller than Larry.</a:t>
            </a:r>
            <a:endParaRPr lang="en-US" altLang="zh-CN" dirty="0"/>
          </a:p>
          <a:p>
            <a:pPr eaLnBrk="1" hangingPunct="1">
              <a:lnSpc>
                <a:spcPct val="130000"/>
              </a:lnSpc>
            </a:pPr>
            <a:r>
              <a:rPr lang="en-US" altLang="zh-CN" dirty="0"/>
              <a:t>5. Huang Lei isn’t as good at tennis as Larry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en-US" altLang="zh-CN" dirty="0"/>
              <a:t>6. Larry works harder than Huang Lei.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/>
              <a:t>7. Mary thinks her friends should be the same as her.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/>
              <a:t>8. Carol broke her arm last year and Mary made her feel better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901341" y="1887599"/>
            <a:ext cx="7191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888088" y="1170797"/>
            <a:ext cx="5048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F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140500" y="3129205"/>
            <a:ext cx="576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F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8768535" y="2472374"/>
            <a:ext cx="5746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F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498437" y="3786378"/>
            <a:ext cx="54019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99" y="396519"/>
            <a:ext cx="825574" cy="825574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7320681" y="4427405"/>
            <a:ext cx="7921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F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9588672" y="5035065"/>
            <a:ext cx="4683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F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1472862" y="5650492"/>
            <a:ext cx="7191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F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44" y="1484784"/>
            <a:ext cx="11966955" cy="524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3669" name="Text Box 5"/>
          <p:cNvSpPr txBox="1">
            <a:spLocks noChangeArrowheads="1"/>
          </p:cNvSpPr>
          <p:nvPr/>
        </p:nvSpPr>
        <p:spPr bwMode="auto">
          <a:xfrm>
            <a:off x="335360" y="1066156"/>
            <a:ext cx="77104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 your books and fill in the blanks.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670" name="Rectangle 6"/>
          <p:cNvSpPr>
            <a:spLocks noChangeArrowheads="1"/>
          </p:cNvSpPr>
          <p:nvPr/>
        </p:nvSpPr>
        <p:spPr bwMode="auto">
          <a:xfrm>
            <a:off x="7243144" y="1569127"/>
            <a:ext cx="2169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lang="en-US" altLang="zh-CN" sz="2400" dirty="0">
                <a:solidFill>
                  <a:srgbClr val="FF0000"/>
                </a:solidFill>
              </a:rPr>
              <a:t>enjoy studying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13671" name="Rectangle 7"/>
          <p:cNvSpPr>
            <a:spLocks noChangeArrowheads="1"/>
          </p:cNvSpPr>
          <p:nvPr/>
        </p:nvSpPr>
        <p:spPr bwMode="auto">
          <a:xfrm>
            <a:off x="8327716" y="2533763"/>
            <a:ext cx="9792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lang="en-US" altLang="zh-CN" sz="2400" dirty="0">
                <a:solidFill>
                  <a:srgbClr val="FF0000"/>
                </a:solidFill>
              </a:rPr>
              <a:t>taller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13672" name="Rectangle 8"/>
          <p:cNvSpPr>
            <a:spLocks noChangeArrowheads="1"/>
          </p:cNvSpPr>
          <p:nvPr/>
        </p:nvSpPr>
        <p:spPr bwMode="auto">
          <a:xfrm>
            <a:off x="8651390" y="3498399"/>
            <a:ext cx="168620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lang="en-US" altLang="zh-CN" sz="2400" dirty="0">
                <a:solidFill>
                  <a:srgbClr val="FF0000"/>
                </a:solidFill>
              </a:rPr>
              <a:t>tennis better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13673" name="Rectangle 9"/>
          <p:cNvSpPr>
            <a:spLocks noChangeArrowheads="1"/>
          </p:cNvSpPr>
          <p:nvPr/>
        </p:nvSpPr>
        <p:spPr bwMode="auto">
          <a:xfrm>
            <a:off x="6366948" y="5524902"/>
            <a:ext cx="145724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lang="en-US" altLang="zh-CN" sz="2400" dirty="0">
                <a:solidFill>
                  <a:srgbClr val="FF0000"/>
                </a:solidFill>
              </a:rPr>
              <a:t>kind and 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0" hangingPunct="0"/>
            <a:r>
              <a:rPr lang="en-US" altLang="zh-CN" sz="2400" dirty="0">
                <a:solidFill>
                  <a:srgbClr val="FF0000"/>
                </a:solidFill>
              </a:rPr>
              <a:t>funny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13674" name="Rectangle 10"/>
          <p:cNvSpPr>
            <a:spLocks noChangeArrowheads="1"/>
          </p:cNvSpPr>
          <p:nvPr/>
        </p:nvSpPr>
        <p:spPr bwMode="auto">
          <a:xfrm>
            <a:off x="10732404" y="5306793"/>
            <a:ext cx="13572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lang="en-US" altLang="zh-CN" sz="2400" dirty="0">
                <a:solidFill>
                  <a:srgbClr val="FF0000"/>
                </a:solidFill>
              </a:rPr>
              <a:t>her arm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730" y="252988"/>
            <a:ext cx="4636986" cy="86943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3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3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3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3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70" grpId="0"/>
      <p:bldP spid="113671" grpId="0"/>
      <p:bldP spid="113672" grpId="0"/>
      <p:bldP spid="113673" grpId="0"/>
      <p:bldP spid="11367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Text Box 3"/>
          <p:cNvSpPr txBox="1">
            <a:spLocks noChangeArrowheads="1"/>
          </p:cNvSpPr>
          <p:nvPr/>
        </p:nvSpPr>
        <p:spPr bwMode="auto">
          <a:xfrm>
            <a:off x="695400" y="1700808"/>
            <a:ext cx="10873208" cy="4293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8138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335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25955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47925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05125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62325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19525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76725" indent="-3429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3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to retell their opinions. </a:t>
            </a:r>
            <a:endParaRPr lang="en-US" altLang="zh-CN" sz="3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3000" dirty="0">
                <a:solidFill>
                  <a:srgbClr val="000000"/>
                </a:solidFill>
              </a:rPr>
              <a:t>What’s Jeff Green’s </a:t>
            </a:r>
            <a:r>
              <a:rPr lang="en-US" altLang="zh-CN" sz="3000" dirty="0" smtClean="0">
                <a:solidFill>
                  <a:srgbClr val="000000"/>
                </a:solidFill>
              </a:rPr>
              <a:t>opinion? What </a:t>
            </a:r>
            <a:r>
              <a:rPr lang="en-US" altLang="zh-CN" sz="3000" dirty="0">
                <a:solidFill>
                  <a:srgbClr val="000000"/>
                </a:solidFill>
              </a:rPr>
              <a:t>are the similarities and differences between </a:t>
            </a:r>
            <a:r>
              <a:rPr lang="en-US" altLang="zh-CN" sz="3000" dirty="0" smtClean="0">
                <a:solidFill>
                  <a:srgbClr val="000000"/>
                </a:solidFill>
              </a:rPr>
              <a:t>him and his friend?</a:t>
            </a:r>
            <a:endParaRPr lang="en-US" altLang="zh-CN" sz="3000" dirty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3000" dirty="0">
                <a:solidFill>
                  <a:srgbClr val="000000"/>
                </a:solidFill>
              </a:rPr>
              <a:t>What’s Huang Lei’s </a:t>
            </a:r>
            <a:r>
              <a:rPr lang="en-US" altLang="zh-CN" sz="3000" dirty="0" smtClean="0">
                <a:solidFill>
                  <a:srgbClr val="000000"/>
                </a:solidFill>
              </a:rPr>
              <a:t>opinion? What </a:t>
            </a:r>
            <a:r>
              <a:rPr lang="en-US" altLang="zh-CN" sz="3000" dirty="0">
                <a:solidFill>
                  <a:srgbClr val="000000"/>
                </a:solidFill>
              </a:rPr>
              <a:t>are the similarities and differences between </a:t>
            </a:r>
            <a:r>
              <a:rPr lang="en-US" altLang="zh-CN" sz="3000" dirty="0" smtClean="0">
                <a:solidFill>
                  <a:srgbClr val="000000"/>
                </a:solidFill>
              </a:rPr>
              <a:t>him and his friend?</a:t>
            </a:r>
            <a:endParaRPr lang="en-US" altLang="zh-CN" sz="3000" dirty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3000" dirty="0">
                <a:solidFill>
                  <a:srgbClr val="000000"/>
                </a:solidFill>
              </a:rPr>
              <a:t>What’s Mary Smith’s </a:t>
            </a:r>
            <a:r>
              <a:rPr lang="en-US" altLang="zh-CN" sz="3000" dirty="0" smtClean="0">
                <a:solidFill>
                  <a:srgbClr val="000000"/>
                </a:solidFill>
              </a:rPr>
              <a:t>opinion? What </a:t>
            </a:r>
            <a:r>
              <a:rPr lang="en-US" altLang="zh-CN" sz="3000" dirty="0">
                <a:solidFill>
                  <a:srgbClr val="000000"/>
                </a:solidFill>
              </a:rPr>
              <a:t>are the similarities and differences between </a:t>
            </a:r>
            <a:r>
              <a:rPr lang="en-US" altLang="zh-CN" sz="3000" dirty="0" smtClean="0">
                <a:solidFill>
                  <a:srgbClr val="000000"/>
                </a:solidFill>
              </a:rPr>
              <a:t>her and her friend?</a:t>
            </a:r>
            <a:endParaRPr lang="en-US" altLang="zh-CN" sz="3000" dirty="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404664"/>
            <a:ext cx="3869987" cy="14447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4583832" y="1772816"/>
            <a:ext cx="6756013" cy="3884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dirty="0"/>
              <a:t>They are good friends.</a:t>
            </a:r>
            <a:endParaRPr lang="en-US" altLang="zh-CN" sz="3200" dirty="0"/>
          </a:p>
          <a:p>
            <a:pPr>
              <a:lnSpc>
                <a:spcPct val="110000"/>
              </a:lnSpc>
            </a:pPr>
            <a:r>
              <a:rPr lang="en-US" altLang="zh-CN" sz="3200" dirty="0"/>
              <a:t>They are both tall.</a:t>
            </a:r>
            <a:endParaRPr lang="en-US" altLang="zh-CN" sz="3200" dirty="0"/>
          </a:p>
          <a:p>
            <a:pPr>
              <a:lnSpc>
                <a:spcPct val="110000"/>
              </a:lnSpc>
            </a:pPr>
            <a:r>
              <a:rPr lang="en-US" altLang="zh-CN" sz="3200" dirty="0"/>
              <a:t>They both like sports.</a:t>
            </a:r>
            <a:endParaRPr lang="en-US" altLang="zh-CN" sz="3200" dirty="0"/>
          </a:p>
          <a:p>
            <a:pPr>
              <a:lnSpc>
                <a:spcPct val="110000"/>
              </a:lnSpc>
            </a:pPr>
            <a:r>
              <a:rPr lang="en-US" altLang="zh-CN" sz="3200" dirty="0"/>
              <a:t>Liu Lei’s hair is longer.</a:t>
            </a:r>
            <a:endParaRPr lang="en-US" altLang="zh-CN" sz="3200" dirty="0"/>
          </a:p>
          <a:p>
            <a:pPr>
              <a:lnSpc>
                <a:spcPct val="110000"/>
              </a:lnSpc>
            </a:pPr>
            <a:r>
              <a:rPr lang="en-US" altLang="zh-CN" sz="3200" dirty="0"/>
              <a:t>Li Ming is quieter.</a:t>
            </a:r>
            <a:endParaRPr lang="en-US" altLang="zh-CN" sz="3200" dirty="0"/>
          </a:p>
          <a:p>
            <a:pPr>
              <a:lnSpc>
                <a:spcPct val="110000"/>
              </a:lnSpc>
            </a:pPr>
            <a:r>
              <a:rPr lang="en-US" altLang="zh-CN" sz="3200" dirty="0"/>
              <a:t>Liu Lei talks more, and he is more outgoing.</a:t>
            </a:r>
            <a:endParaRPr lang="en-US" altLang="zh-CN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511775"/>
            <a:ext cx="4133263" cy="11317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1916832"/>
            <a:ext cx="2736304" cy="26789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19436" y="4725144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00FF"/>
                </a:solidFill>
              </a:rPr>
              <a:t>Li Ming    Liu Lei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圆角矩形 5"/>
          <p:cNvSpPr/>
          <p:nvPr/>
        </p:nvSpPr>
        <p:spPr>
          <a:xfrm>
            <a:off x="158750" y="2030413"/>
            <a:ext cx="6111875" cy="38147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marR="0" lvl="0" indent="0" algn="ctr" eaLnBrk="1" hangingPunct="1">
              <a:lnSpc>
                <a:spcPct val="110000"/>
              </a:lnSpc>
            </a:pPr>
            <a:endParaRPr lang="en-US" altLang="en-US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47" name="文本框 7"/>
          <p:cNvSpPr/>
          <p:nvPr/>
        </p:nvSpPr>
        <p:spPr>
          <a:xfrm>
            <a:off x="227806" y="143799"/>
            <a:ext cx="9113837" cy="529569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sz="2800" b="1" dirty="0" smtClean="0">
                <a:solidFill>
                  <a:srgbClr val="0000FF"/>
                </a:solidFill>
                <a:cs typeface="Arial" panose="020B0604020202020204" pitchFamily="34" charset="0"/>
              </a:rPr>
              <a:t>Retell </a:t>
            </a:r>
            <a:r>
              <a:rPr lang="en-US" altLang="zh-CN" sz="2800" b="1" dirty="0">
                <a:solidFill>
                  <a:srgbClr val="0000FF"/>
                </a:solidFill>
                <a:cs typeface="Arial" panose="020B0604020202020204" pitchFamily="34" charset="0"/>
              </a:rPr>
              <a:t>the passage according to the mind map.</a:t>
            </a:r>
            <a:endParaRPr lang="en-US" altLang="zh-CN" sz="2800" b="1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cxnSp>
        <p:nvCxnSpPr>
          <p:cNvPr id="35848" name="曲线连接符 6"/>
          <p:cNvCxnSpPr>
            <a:stCxn id="35851" idx="2"/>
          </p:cNvCxnSpPr>
          <p:nvPr/>
        </p:nvCxnSpPr>
        <p:spPr>
          <a:xfrm rot="5400000" flipV="1">
            <a:off x="7165181" y="2145507"/>
            <a:ext cx="674687" cy="12700"/>
          </a:xfrm>
          <a:prstGeom prst="curvedConnector3">
            <a:avLst>
              <a:gd name="adj1" fmla="val 51648"/>
            </a:avLst>
          </a:prstGeom>
          <a:noFill/>
          <a:ln w="6350">
            <a:solidFill>
              <a:schemeClr val="tx1"/>
            </a:solidFill>
            <a:miter lim="800000"/>
          </a:ln>
        </p:spPr>
      </p:cxnSp>
      <p:pic>
        <p:nvPicPr>
          <p:cNvPr id="35849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525" y="1023938"/>
            <a:ext cx="939800" cy="944562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cxnSp>
        <p:nvCxnSpPr>
          <p:cNvPr id="35850" name="曲线连接符 8"/>
          <p:cNvCxnSpPr>
            <a:stCxn id="35854" idx="3"/>
          </p:cNvCxnSpPr>
          <p:nvPr/>
        </p:nvCxnSpPr>
        <p:spPr>
          <a:xfrm>
            <a:off x="2946400" y="1136650"/>
            <a:ext cx="615950" cy="354013"/>
          </a:xfrm>
          <a:prstGeom prst="curvedConnector3">
            <a:avLst>
              <a:gd name="adj1" fmla="val 50000"/>
            </a:avLst>
          </a:prstGeom>
          <a:noFill/>
          <a:ln w="6350">
            <a:solidFill>
              <a:schemeClr val="tx1"/>
            </a:solidFill>
            <a:miter lim="800000"/>
          </a:ln>
        </p:spPr>
      </p:cxnSp>
      <p:pic>
        <p:nvPicPr>
          <p:cNvPr id="35851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913" y="914400"/>
            <a:ext cx="854075" cy="901700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35852" name="图片 9"/>
          <p:cNvPicPr>
            <a:picLocks noChangeAspect="1"/>
          </p:cNvPicPr>
          <p:nvPr/>
        </p:nvPicPr>
        <p:blipFill>
          <a:blip r:embed="rId4"/>
          <a:srcRect l="52454" t="-826" r="26838" b="77507"/>
          <a:stretch>
            <a:fillRect/>
          </a:stretch>
        </p:blipFill>
        <p:spPr>
          <a:xfrm>
            <a:off x="2576513" y="2324100"/>
            <a:ext cx="698500" cy="85407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35853" name="文本框 12"/>
          <p:cNvSpPr/>
          <p:nvPr/>
        </p:nvSpPr>
        <p:spPr>
          <a:xfrm>
            <a:off x="195263" y="952500"/>
            <a:ext cx="2376487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good friend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like a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85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238" y="896938"/>
            <a:ext cx="411162" cy="477837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35855" name="弧形 14"/>
          <p:cNvSpPr/>
          <p:nvPr/>
        </p:nvSpPr>
        <p:spPr>
          <a:xfrm rot="5760000">
            <a:off x="5258593" y="3987007"/>
            <a:ext cx="957263" cy="971550"/>
          </a:xfrm>
          <a:prstGeom prst="arc">
            <a:avLst>
              <a:gd name="adj1" fmla="val 11986146"/>
              <a:gd name="adj2" fmla="val 2119910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56" name="文本框 18"/>
          <p:cNvSpPr/>
          <p:nvPr/>
        </p:nvSpPr>
        <p:spPr>
          <a:xfrm>
            <a:off x="806450" y="1473200"/>
            <a:ext cx="2103438" cy="70173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10000"/>
              </a:lnSpc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study harder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57" name="文本框 20"/>
          <p:cNvSpPr/>
          <p:nvPr/>
        </p:nvSpPr>
        <p:spPr>
          <a:xfrm>
            <a:off x="3014663" y="2279650"/>
            <a:ext cx="1770062" cy="32932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Yuan Li</a:t>
            </a:r>
            <a:endParaRPr lang="en-US" altLang="zh-CN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58" name="文本框 21"/>
          <p:cNvSpPr/>
          <p:nvPr/>
        </p:nvSpPr>
        <p:spPr>
          <a:xfrm>
            <a:off x="2027238" y="2246313"/>
            <a:ext cx="919162" cy="76944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quiet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10000"/>
              </a:lnSpc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59" name="弧形 23"/>
          <p:cNvSpPr/>
          <p:nvPr/>
        </p:nvSpPr>
        <p:spPr>
          <a:xfrm rot="9480000">
            <a:off x="2844800" y="1514475"/>
            <a:ext cx="1465263" cy="1441450"/>
          </a:xfrm>
          <a:prstGeom prst="arc">
            <a:avLst>
              <a:gd name="adj1" fmla="val 10976711"/>
              <a:gd name="adj2" fmla="val 2019919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860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20000">
            <a:off x="2257425" y="1654175"/>
            <a:ext cx="668338" cy="468313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35861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250" y="2647950"/>
            <a:ext cx="768350" cy="814388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35862" name="文本框 26"/>
          <p:cNvSpPr/>
          <p:nvPr/>
        </p:nvSpPr>
        <p:spPr>
          <a:xfrm>
            <a:off x="973138" y="3462338"/>
            <a:ext cx="3997325" cy="70173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don't need a lot of them </a:t>
            </a:r>
            <a:endParaRPr lang="en-US" altLang="zh-CN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10000"/>
              </a:lnSpc>
            </a:pP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long as they're good.</a:t>
            </a:r>
            <a:endParaRPr lang="en-US" altLang="zh-CN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63" name="文本框 27"/>
          <p:cNvSpPr/>
          <p:nvPr/>
        </p:nvSpPr>
        <p:spPr>
          <a:xfrm>
            <a:off x="3894138" y="688975"/>
            <a:ext cx="1535112" cy="363176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Jeff Green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64" name="文本框 29"/>
          <p:cNvSpPr/>
          <p:nvPr/>
        </p:nvSpPr>
        <p:spPr>
          <a:xfrm>
            <a:off x="7327900" y="581025"/>
            <a:ext cx="1249363" cy="363176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Huang Lei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65" name="文本框 31"/>
          <p:cNvSpPr/>
          <p:nvPr/>
        </p:nvSpPr>
        <p:spPr>
          <a:xfrm>
            <a:off x="8418513" y="736600"/>
            <a:ext cx="3427412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necessary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be the same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866" name="图片 32"/>
          <p:cNvPicPr>
            <a:picLocks noChangeAspect="1"/>
          </p:cNvPicPr>
          <p:nvPr/>
        </p:nvPicPr>
        <p:blipFill>
          <a:blip r:embed="rId4"/>
          <a:srcRect l="-1012" t="24968" r="83183" b="52476"/>
          <a:stretch>
            <a:fillRect/>
          </a:stretch>
        </p:blipFill>
        <p:spPr>
          <a:xfrm>
            <a:off x="7158038" y="2181225"/>
            <a:ext cx="690562" cy="72707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35867" name="文本框 33"/>
          <p:cNvSpPr/>
          <p:nvPr/>
        </p:nvSpPr>
        <p:spPr>
          <a:xfrm>
            <a:off x="7169150" y="2886075"/>
            <a:ext cx="750888" cy="363176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Larry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68" name="文本框 34"/>
          <p:cNvSpPr/>
          <p:nvPr/>
        </p:nvSpPr>
        <p:spPr>
          <a:xfrm>
            <a:off x="8137525" y="1162050"/>
            <a:ext cx="2955925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is quite different from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69" name="文本框 35"/>
          <p:cNvSpPr/>
          <p:nvPr/>
        </p:nvSpPr>
        <p:spPr>
          <a:xfrm>
            <a:off x="8516938" y="1979613"/>
            <a:ext cx="2697162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taller and more outgoing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70" name="曲线连接符 36"/>
          <p:cNvCxnSpPr>
            <a:stCxn id="35854" idx="3"/>
          </p:cNvCxnSpPr>
          <p:nvPr/>
        </p:nvCxnSpPr>
        <p:spPr>
          <a:xfrm flipV="1">
            <a:off x="7769225" y="2120900"/>
            <a:ext cx="808038" cy="279400"/>
          </a:xfrm>
          <a:prstGeom prst="curvedConnector3">
            <a:avLst>
              <a:gd name="adj1" fmla="val 50037"/>
            </a:avLst>
          </a:prstGeom>
          <a:noFill/>
          <a:ln w="6350">
            <a:solidFill>
              <a:schemeClr val="tx1"/>
            </a:solidFill>
            <a:miter lim="800000"/>
          </a:ln>
        </p:spPr>
      </p:cxnSp>
      <p:sp>
        <p:nvSpPr>
          <p:cNvPr id="35871" name="弧形 37"/>
          <p:cNvSpPr/>
          <p:nvPr/>
        </p:nvSpPr>
        <p:spPr>
          <a:xfrm rot="16200000" flipH="1">
            <a:off x="8374857" y="1543843"/>
            <a:ext cx="882650" cy="2093913"/>
          </a:xfrm>
          <a:custGeom>
            <a:avLst/>
            <a:gdLst/>
            <a:ahLst/>
            <a:cxnLst>
              <a:cxn ang="0">
                <a:pos x="518754" y="16240"/>
              </a:cxn>
              <a:cxn ang="0">
                <a:pos x="857060" y="695636"/>
              </a:cxn>
            </a:cxnLst>
            <a:rect l="l" t="t" r="r" b="b"/>
            <a:pathLst>
              <a:path w="882650" h="2093913" stroke="0">
                <a:moveTo>
                  <a:pt x="518754" y="16240"/>
                </a:moveTo>
                <a:cubicBezTo>
                  <a:pt x="674760" y="82195"/>
                  <a:pt x="803885" y="341508"/>
                  <a:pt x="857060" y="695636"/>
                </a:cubicBezTo>
                <a:lnTo>
                  <a:pt x="441325" y="1046957"/>
                </a:lnTo>
                <a:lnTo>
                  <a:pt x="518754" y="16240"/>
                </a:lnTo>
                <a:close/>
              </a:path>
              <a:path w="882650" h="2093913" fill="none">
                <a:moveTo>
                  <a:pt x="518754" y="16240"/>
                </a:moveTo>
                <a:cubicBezTo>
                  <a:pt x="674760" y="82195"/>
                  <a:pt x="803885" y="341508"/>
                  <a:pt x="857060" y="695636"/>
                </a:cubicBezTo>
              </a:path>
            </a:pathLst>
          </a:custGeom>
          <a:noFill/>
          <a:ln w="6350" cap="flat" cmpd="sng">
            <a:solidFill>
              <a:schemeClr val="tx1"/>
            </a:solidFill>
            <a:prstDash val="solid"/>
            <a:miter lim="800000"/>
          </a:ln>
        </p:spPr>
        <p:txBody>
          <a:bodyPr/>
          <a:lstStyle/>
          <a:p>
            <a:pPr>
              <a:lnSpc>
                <a:spcPct val="110000"/>
              </a:lnSpc>
            </a:pPr>
            <a:endParaRPr>
              <a:cs typeface="Times New Roman" panose="02020603050405020304" pitchFamily="18" charset="0"/>
            </a:endParaRPr>
          </a:p>
        </p:txBody>
      </p:sp>
      <p:pic>
        <p:nvPicPr>
          <p:cNvPr id="35872" name="图片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64900" y="1292225"/>
            <a:ext cx="803275" cy="788988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35873" name="文本框 40"/>
          <p:cNvSpPr/>
          <p:nvPr/>
        </p:nvSpPr>
        <p:spPr>
          <a:xfrm>
            <a:off x="7496175" y="1878013"/>
            <a:ext cx="543739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win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74" name="文本框 41"/>
          <p:cNvSpPr/>
          <p:nvPr/>
        </p:nvSpPr>
        <p:spPr>
          <a:xfrm>
            <a:off x="8474075" y="2406650"/>
            <a:ext cx="1627188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brings out</a:t>
            </a:r>
            <a:endParaRPr lang="en-US" altLang="zh-CN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875" name="图片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380000">
            <a:off x="9675813" y="2154238"/>
            <a:ext cx="863600" cy="849312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35876" name="文本框 43"/>
          <p:cNvSpPr/>
          <p:nvPr/>
        </p:nvSpPr>
        <p:spPr>
          <a:xfrm>
            <a:off x="8315325" y="2824163"/>
            <a:ext cx="3203575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much less hard-working 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77" name="左大括号 44"/>
          <p:cNvSpPr/>
          <p:nvPr/>
        </p:nvSpPr>
        <p:spPr>
          <a:xfrm>
            <a:off x="7956550" y="895350"/>
            <a:ext cx="477838" cy="887413"/>
          </a:xfrm>
          <a:prstGeom prst="leftBrace">
            <a:avLst>
              <a:gd name="adj1" fmla="val 8331"/>
              <a:gd name="adj2" fmla="val 50000"/>
            </a:avLst>
          </a:prstGeom>
          <a:noFill/>
          <a:ln w="6350">
            <a:solidFill>
              <a:schemeClr val="tx1"/>
            </a:solidFill>
            <a:miter lim="800000"/>
          </a:ln>
        </p:spPr>
        <p:txBody>
          <a:bodyPr anchor="ctr" anchorCtr="0">
            <a:no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marR="0" lvl="0" indent="0" algn="ctr" eaLnBrk="1" hangingPunct="1">
              <a:lnSpc>
                <a:spcPct val="110000"/>
              </a:lnSpc>
            </a:pP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78" name="文本框 45"/>
          <p:cNvSpPr/>
          <p:nvPr/>
        </p:nvSpPr>
        <p:spPr>
          <a:xfrm>
            <a:off x="8315325" y="1530350"/>
            <a:ext cx="1736725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getting better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79" name="直接连接符 46"/>
          <p:cNvCxnSpPr>
            <a:stCxn id="35854" idx="3"/>
          </p:cNvCxnSpPr>
          <p:nvPr/>
        </p:nvCxnSpPr>
        <p:spPr>
          <a:xfrm>
            <a:off x="7815263" y="2503488"/>
            <a:ext cx="620712" cy="8255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</a:ln>
        </p:spPr>
      </p:cxnSp>
      <p:cxnSp>
        <p:nvCxnSpPr>
          <p:cNvPr id="35880" name="曲线连接符 47"/>
          <p:cNvCxnSpPr>
            <a:stCxn id="35854" idx="3"/>
          </p:cNvCxnSpPr>
          <p:nvPr/>
        </p:nvCxnSpPr>
        <p:spPr>
          <a:xfrm rot="10800000" flipV="1">
            <a:off x="4230688" y="3743325"/>
            <a:ext cx="809625" cy="623888"/>
          </a:xfrm>
          <a:prstGeom prst="curvedConnector3">
            <a:avLst>
              <a:gd name="adj1" fmla="val 49921"/>
            </a:avLst>
          </a:prstGeom>
          <a:noFill/>
          <a:ln w="6350">
            <a:solidFill>
              <a:schemeClr val="tx1"/>
            </a:solidFill>
            <a:miter lim="800000"/>
          </a:ln>
        </p:spPr>
      </p:cxnSp>
      <p:pic>
        <p:nvPicPr>
          <p:cNvPr id="35881" name="图片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5650" y="1319213"/>
            <a:ext cx="804863" cy="788987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35882" name="图片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3138" y="106363"/>
            <a:ext cx="681037" cy="7112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35883" name="图片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3175" y="971550"/>
            <a:ext cx="1822450" cy="17272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35884" name="图片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4925" y="2149475"/>
            <a:ext cx="722313" cy="7239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cxnSp>
        <p:nvCxnSpPr>
          <p:cNvPr id="35885" name="曲线连接符 53"/>
          <p:cNvCxnSpPr>
            <a:stCxn id="35886" idx="3"/>
            <a:endCxn id="35849" idx="2"/>
          </p:cNvCxnSpPr>
          <p:nvPr/>
        </p:nvCxnSpPr>
        <p:spPr>
          <a:xfrm>
            <a:off x="2852738" y="1519316"/>
            <a:ext cx="1182687" cy="449184"/>
          </a:xfrm>
          <a:prstGeom prst="curvedConnector4">
            <a:avLst>
              <a:gd name="adj1" fmla="val 30134"/>
              <a:gd name="adj2" fmla="val 150892"/>
            </a:avLst>
          </a:prstGeom>
          <a:noFill/>
          <a:ln w="6350">
            <a:solidFill>
              <a:schemeClr val="tx1"/>
            </a:solidFill>
            <a:miter lim="800000"/>
          </a:ln>
        </p:spPr>
      </p:cxnSp>
      <p:sp>
        <p:nvSpPr>
          <p:cNvPr id="35886" name="文本框 54"/>
          <p:cNvSpPr/>
          <p:nvPr/>
        </p:nvSpPr>
        <p:spPr>
          <a:xfrm>
            <a:off x="195263" y="1320800"/>
            <a:ext cx="2657475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quieter and more serious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87" name="曲线连接符 55"/>
          <p:cNvCxnSpPr>
            <a:stCxn id="35886" idx="3"/>
            <a:endCxn id="35849" idx="2"/>
          </p:cNvCxnSpPr>
          <p:nvPr/>
        </p:nvCxnSpPr>
        <p:spPr>
          <a:xfrm>
            <a:off x="2852738" y="1519316"/>
            <a:ext cx="1182687" cy="449184"/>
          </a:xfrm>
          <a:prstGeom prst="curvedConnector4">
            <a:avLst>
              <a:gd name="adj1" fmla="val 30134"/>
              <a:gd name="adj2" fmla="val 150892"/>
            </a:avLst>
          </a:prstGeom>
          <a:noFill/>
          <a:ln w="6350">
            <a:solidFill>
              <a:schemeClr val="tx1"/>
            </a:solidFill>
            <a:miter lim="800000"/>
          </a:ln>
        </p:spPr>
      </p:cxnSp>
      <p:cxnSp>
        <p:nvCxnSpPr>
          <p:cNvPr id="35888" name="曲线连接符 56"/>
          <p:cNvCxnSpPr>
            <a:stCxn id="35886" idx="3"/>
            <a:endCxn id="35849" idx="2"/>
          </p:cNvCxnSpPr>
          <p:nvPr/>
        </p:nvCxnSpPr>
        <p:spPr>
          <a:xfrm>
            <a:off x="2852738" y="1519316"/>
            <a:ext cx="1182687" cy="449184"/>
          </a:xfrm>
          <a:prstGeom prst="curvedConnector4">
            <a:avLst>
              <a:gd name="adj1" fmla="val 30134"/>
              <a:gd name="adj2" fmla="val 150892"/>
            </a:avLst>
          </a:prstGeom>
          <a:noFill/>
          <a:ln w="6350">
            <a:solidFill>
              <a:schemeClr val="tx1"/>
            </a:solidFill>
            <a:miter lim="800000"/>
          </a:ln>
        </p:spPr>
      </p:cxnSp>
      <p:pic>
        <p:nvPicPr>
          <p:cNvPr id="35889" name="图片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8638" y="2873375"/>
            <a:ext cx="1093787" cy="728663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35890" name="图片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59363" y="3340100"/>
            <a:ext cx="933450" cy="950913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35891" name="图片 5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38675" y="2952750"/>
            <a:ext cx="331788" cy="33337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35892" name="图片 6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54775" y="2952750"/>
            <a:ext cx="330200" cy="33337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35893" name="图片 61"/>
          <p:cNvPicPr>
            <a:picLocks noChangeAspect="1"/>
          </p:cNvPicPr>
          <p:nvPr/>
        </p:nvPicPr>
        <p:blipFill>
          <a:blip r:embed="rId16"/>
          <a:srcRect l="-2879" b="18911"/>
          <a:stretch>
            <a:fillRect/>
          </a:stretch>
        </p:blipFill>
        <p:spPr>
          <a:xfrm>
            <a:off x="3167063" y="4210050"/>
            <a:ext cx="1336675" cy="9874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cxnSp>
        <p:nvCxnSpPr>
          <p:cNvPr id="35894" name="曲线连接符 62"/>
          <p:cNvCxnSpPr>
            <a:stCxn id="35886" idx="3"/>
            <a:endCxn id="35849" idx="2"/>
          </p:cNvCxnSpPr>
          <p:nvPr/>
        </p:nvCxnSpPr>
        <p:spPr>
          <a:xfrm>
            <a:off x="2852738" y="1519316"/>
            <a:ext cx="1182687" cy="449184"/>
          </a:xfrm>
          <a:prstGeom prst="curvedConnector4">
            <a:avLst>
              <a:gd name="adj1" fmla="val 30134"/>
              <a:gd name="adj2" fmla="val 150892"/>
            </a:avLst>
          </a:prstGeom>
          <a:noFill/>
          <a:ln w="6350">
            <a:solidFill>
              <a:schemeClr val="tx1"/>
            </a:solidFill>
            <a:miter lim="800000"/>
          </a:ln>
        </p:spPr>
      </p:cxnSp>
      <p:pic>
        <p:nvPicPr>
          <p:cNvPr id="35895" name="图片 63"/>
          <p:cNvPicPr>
            <a:picLocks noChangeAspect="1"/>
          </p:cNvPicPr>
          <p:nvPr/>
        </p:nvPicPr>
        <p:blipFill>
          <a:blip r:embed="rId4"/>
          <a:srcRect l="23603" t="75639" r="52622" b="-1141"/>
          <a:stretch>
            <a:fillRect/>
          </a:stretch>
        </p:blipFill>
        <p:spPr>
          <a:xfrm>
            <a:off x="4970463" y="4635500"/>
            <a:ext cx="1004887" cy="103505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35896" name="文本框 64"/>
          <p:cNvSpPr/>
          <p:nvPr/>
        </p:nvSpPr>
        <p:spPr>
          <a:xfrm>
            <a:off x="5057775" y="5670550"/>
            <a:ext cx="744756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Carol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897" name="图片 6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02313" y="3340100"/>
            <a:ext cx="982662" cy="769938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cxnSp>
        <p:nvCxnSpPr>
          <p:cNvPr id="35898" name="曲线连接符 66"/>
          <p:cNvCxnSpPr>
            <a:stCxn id="35886" idx="3"/>
            <a:endCxn id="35849" idx="2"/>
          </p:cNvCxnSpPr>
          <p:nvPr/>
        </p:nvCxnSpPr>
        <p:spPr>
          <a:xfrm>
            <a:off x="2852738" y="1519316"/>
            <a:ext cx="1182687" cy="449184"/>
          </a:xfrm>
          <a:prstGeom prst="curvedConnector4">
            <a:avLst>
              <a:gd name="adj1" fmla="val 30134"/>
              <a:gd name="adj2" fmla="val 150892"/>
            </a:avLst>
          </a:prstGeom>
          <a:noFill/>
          <a:ln w="6350">
            <a:solidFill>
              <a:schemeClr val="tx1"/>
            </a:solidFill>
            <a:miter lim="800000"/>
          </a:ln>
        </p:spPr>
      </p:cxnSp>
      <p:sp>
        <p:nvSpPr>
          <p:cNvPr id="35899" name="文本框 67"/>
          <p:cNvSpPr/>
          <p:nvPr/>
        </p:nvSpPr>
        <p:spPr>
          <a:xfrm>
            <a:off x="1706563" y="5156200"/>
            <a:ext cx="2820987" cy="1006429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true friend reaches for your hand and touches your heart.</a:t>
            </a:r>
            <a:endParaRPr lang="en-US" altLang="zh-CN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900" name="文本框 68"/>
          <p:cNvSpPr/>
          <p:nvPr/>
        </p:nvSpPr>
        <p:spPr>
          <a:xfrm>
            <a:off x="4694238" y="6078538"/>
            <a:ext cx="1760537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kind and funny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901" name="图片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91250" y="4127500"/>
            <a:ext cx="873125" cy="871538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35902" name="图片 7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61163" y="3743325"/>
            <a:ext cx="1050925" cy="10922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35903" name="椭圆 72"/>
          <p:cNvSpPr/>
          <p:nvPr/>
        </p:nvSpPr>
        <p:spPr>
          <a:xfrm>
            <a:off x="4562475" y="952500"/>
            <a:ext cx="2117725" cy="225583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marR="0" lvl="0" indent="0" algn="ctr" eaLnBrk="1" hangingPunct="1">
              <a:lnSpc>
                <a:spcPct val="110000"/>
              </a:lnSpc>
            </a:pPr>
            <a:endParaRPr lang="en-US" altLang="en-US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904" name="内容占位符 4"/>
          <p:cNvPicPr>
            <a:picLocks noGrp="1" noChangeAspect="1"/>
          </p:cNvPicPr>
          <p:nvPr>
            <p:ph idx="1"/>
          </p:nvPr>
        </p:nvPicPr>
        <p:blipFill>
          <a:blip r:embed="rId20"/>
          <a:stretch>
            <a:fillRect/>
          </a:stretch>
        </p:blipFill>
        <p:spPr>
          <a:xfrm>
            <a:off x="4527550" y="863600"/>
            <a:ext cx="2209800" cy="22098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35905" name="文本框 73"/>
          <p:cNvSpPr/>
          <p:nvPr/>
        </p:nvSpPr>
        <p:spPr>
          <a:xfrm>
            <a:off x="4784725" y="4291013"/>
            <a:ext cx="3343275" cy="363176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Mary Smith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906" name="文本框 74"/>
          <p:cNvSpPr/>
          <p:nvPr/>
        </p:nvSpPr>
        <p:spPr>
          <a:xfrm>
            <a:off x="411163" y="2324100"/>
            <a:ext cx="1328737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not easy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907" name="右大括号 75"/>
          <p:cNvSpPr/>
          <p:nvPr/>
        </p:nvSpPr>
        <p:spPr>
          <a:xfrm>
            <a:off x="10707688" y="982663"/>
            <a:ext cx="958850" cy="1966912"/>
          </a:xfrm>
          <a:prstGeom prst="rightBrace">
            <a:avLst>
              <a:gd name="adj1" fmla="val 8329"/>
              <a:gd name="adj2" fmla="val 50000"/>
            </a:avLst>
          </a:prstGeom>
          <a:noFill/>
          <a:ln w="6350">
            <a:solidFill>
              <a:schemeClr val="tx1"/>
            </a:solidFill>
            <a:miter lim="800000"/>
          </a:ln>
        </p:spPr>
        <p:txBody>
          <a:bodyPr anchor="ctr" anchorCtr="0">
            <a:no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marR="0" lvl="0" indent="0" algn="ctr" eaLnBrk="1" hangingPunct="1">
              <a:lnSpc>
                <a:spcPct val="110000"/>
              </a:lnSpc>
            </a:pP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908" name="图片 7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350625" y="817563"/>
            <a:ext cx="631825" cy="630237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35909" name="图片 1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560000">
            <a:off x="8851783" y="4088606"/>
            <a:ext cx="1089025" cy="9493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960096" y="1376415"/>
            <a:ext cx="3888432" cy="5149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as long as </a:t>
            </a:r>
            <a:endParaRPr lang="en-US" altLang="zh-CN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be different </a:t>
            </a:r>
            <a:r>
              <a:rPr lang="en-US" altLang="zh-CN" sz="32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from</a:t>
            </a:r>
            <a:endParaRPr lang="en-US" altLang="zh-CN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bring out </a:t>
            </a:r>
            <a:endParaRPr lang="zh-CN" altLang="en-US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get good grades </a:t>
            </a:r>
            <a:endParaRPr lang="en-US" altLang="zh-CN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in fact </a:t>
            </a:r>
            <a:endParaRPr lang="en-US" altLang="zh-CN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break one's arm </a:t>
            </a:r>
            <a:endParaRPr lang="en-US" altLang="zh-CN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be similar to </a:t>
            </a:r>
            <a:endParaRPr lang="en-US" altLang="zh-CN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help (to) do </a:t>
            </a:r>
            <a:r>
              <a:rPr lang="en-US" altLang="zh-CN" sz="3200" dirty="0" err="1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sth</a:t>
            </a: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. </a:t>
            </a:r>
            <a:endParaRPr lang="zh-CN" altLang="en-US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368303"/>
            <a:ext cx="3287322" cy="100811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11424" y="1376415"/>
            <a:ext cx="5832648" cy="4932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只要；既然</a:t>
            </a:r>
            <a:endParaRPr lang="zh-CN" altLang="en-US" sz="32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algn="r">
              <a:lnSpc>
                <a:spcPct val="125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与</a:t>
            </a:r>
            <a:r>
              <a:rPr lang="en-US" altLang="zh-CN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……</a:t>
            </a: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不同；与</a:t>
            </a:r>
            <a:r>
              <a:rPr lang="en-US" altLang="zh-CN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……</a:t>
            </a: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有差异</a:t>
            </a:r>
            <a:endParaRPr lang="zh-CN" altLang="en-US" sz="32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algn="r">
              <a:lnSpc>
                <a:spcPct val="125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使显现；使表现出</a:t>
            </a:r>
            <a:endParaRPr lang="zh-CN" altLang="en-US" sz="32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algn="r">
              <a:lnSpc>
                <a:spcPct val="125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取得好成绩</a:t>
            </a:r>
            <a:endParaRPr lang="zh-CN" altLang="en-US" sz="32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algn="r">
              <a:lnSpc>
                <a:spcPct val="125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确切地说；事实上；实际上</a:t>
            </a:r>
            <a:endParaRPr lang="zh-CN" altLang="en-US" sz="32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algn="r">
              <a:lnSpc>
                <a:spcPct val="125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摔断了某人的胳膊</a:t>
            </a:r>
            <a:endParaRPr lang="zh-CN" altLang="en-US" sz="32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algn="r">
              <a:lnSpc>
                <a:spcPct val="125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与</a:t>
            </a:r>
            <a:r>
              <a:rPr lang="en-US" altLang="zh-CN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……</a:t>
            </a: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相像的、类似的</a:t>
            </a:r>
            <a:endParaRPr lang="en-US" altLang="zh-CN" sz="32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algn="r">
              <a:lnSpc>
                <a:spcPct val="125000"/>
              </a:lnSpc>
            </a:pPr>
            <a:r>
              <a:rPr lang="zh-CN" altLang="en-US" sz="3200" dirty="0">
                <a:latin typeface="+mj-ea"/>
                <a:ea typeface="+mj-ea"/>
                <a:cs typeface="Times New Roman" panose="02020603050405020304" pitchFamily="18" charset="0"/>
              </a:rPr>
              <a:t>帮忙做某事</a:t>
            </a:r>
            <a:endParaRPr lang="zh-CN" altLang="en-US" sz="32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3432" y="764704"/>
            <a:ext cx="10513168" cy="541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A good friend is like a mirror.</a:t>
            </a:r>
            <a:endParaRPr lang="en-US" altLang="zh-CN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好朋友就像一面镜子。</a:t>
            </a:r>
            <a:endParaRPr lang="zh-CN" altLang="en-US" sz="3200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Friends are like books — you don’t need a lot of them as long as they’re good.</a:t>
            </a:r>
            <a:endParaRPr lang="en-US" altLang="zh-CN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朋友如书，不在多而贵在好。</a:t>
            </a:r>
            <a:endParaRPr lang="zh-CN" altLang="en-US" sz="3200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A true friend reaches for your hand and touches your heart.</a:t>
            </a:r>
            <a:endParaRPr lang="en-US" altLang="zh-CN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一个真正的朋友是在需要时给你帮助，使你感动。</a:t>
            </a:r>
            <a:endParaRPr lang="zh-CN" altLang="en-US" sz="3200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She’s always there to listen.</a:t>
            </a:r>
            <a:endParaRPr lang="en-US" altLang="zh-CN" sz="32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她随时都能够听我倾诉。</a:t>
            </a:r>
            <a:endParaRPr lang="zh-CN" altLang="en-US" sz="3200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08" y="439616"/>
            <a:ext cx="3328704" cy="10181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51384" y="1442793"/>
            <a:ext cx="11161240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zh-CN" sz="3200" kern="0" dirty="0">
                <a:solidFill>
                  <a:srgbClr val="0000FF"/>
                </a:solidFill>
                <a:cs typeface="宋体" panose="02010600030101010101" pitchFamily="2" charset="-122"/>
              </a:rPr>
              <a:t>Ⅰ</a:t>
            </a:r>
            <a:r>
              <a:rPr lang="en-US" altLang="zh-CN" sz="3200" kern="0" dirty="0">
                <a:solidFill>
                  <a:srgbClr val="0000FF"/>
                </a:solidFill>
              </a:rPr>
              <a:t>. </a:t>
            </a:r>
            <a:r>
              <a:rPr lang="zh-CN" altLang="zh-CN" sz="3200" kern="0" dirty="0">
                <a:solidFill>
                  <a:srgbClr val="0000FF"/>
                </a:solidFill>
              </a:rPr>
              <a:t>根据句意及所给汉语提示，写出所缺单词。</a:t>
            </a:r>
            <a:endParaRPr lang="zh-CN" altLang="zh-CN" sz="3200" kern="100" dirty="0">
              <a:solidFill>
                <a:srgbClr val="0000FF"/>
              </a:solidFill>
            </a:endParaRPr>
          </a:p>
          <a:p>
            <a:pPr marL="358775" indent="-358775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</a:rPr>
              <a:t>1.“A friend in need is a friend indeed.” This is one of my favorite _______(</a:t>
            </a:r>
            <a:r>
              <a:rPr lang="zh-CN" altLang="zh-CN" sz="3200" kern="0" dirty="0">
                <a:solidFill>
                  <a:srgbClr val="000000"/>
                </a:solidFill>
              </a:rPr>
              <a:t>谚语</a:t>
            </a:r>
            <a:r>
              <a:rPr lang="en-US" altLang="zh-CN" sz="3200" kern="0" dirty="0">
                <a:solidFill>
                  <a:srgbClr val="000000"/>
                </a:solidFill>
              </a:rPr>
              <a:t>).</a:t>
            </a:r>
            <a:endParaRPr lang="zh-CN" altLang="zh-CN" sz="3200" kern="100" dirty="0"/>
          </a:p>
          <a:p>
            <a:pPr marL="358775" indent="-358775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</a:rPr>
              <a:t>2. </a:t>
            </a:r>
            <a:r>
              <a:rPr lang="en-US" altLang="zh-CN" sz="3200" kern="0" dirty="0">
                <a:solidFill>
                  <a:srgbClr val="000000"/>
                </a:solidFill>
              </a:rPr>
              <a:t>The little boy dislikes _______(</a:t>
            </a:r>
            <a:r>
              <a:rPr lang="zh-CN" altLang="zh-CN" sz="3200" kern="0" dirty="0">
                <a:solidFill>
                  <a:srgbClr val="000000"/>
                </a:solidFill>
              </a:rPr>
              <a:t>分享</a:t>
            </a:r>
            <a:r>
              <a:rPr lang="en-US" altLang="zh-CN" sz="3200" kern="0" dirty="0">
                <a:solidFill>
                  <a:srgbClr val="000000"/>
                </a:solidFill>
              </a:rPr>
              <a:t>) his model planes with others.</a:t>
            </a:r>
            <a:endParaRPr lang="zh-CN" altLang="zh-CN" sz="3200" kern="100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</a:rPr>
              <a:t>3. </a:t>
            </a:r>
            <a:r>
              <a:rPr lang="en-US" altLang="zh-CN" sz="3200" kern="0" dirty="0">
                <a:solidFill>
                  <a:srgbClr val="000000"/>
                </a:solidFill>
              </a:rPr>
              <a:t>Rick _______(</a:t>
            </a:r>
            <a:r>
              <a:rPr lang="zh-CN" altLang="zh-CN" sz="3200" kern="0" dirty="0">
                <a:solidFill>
                  <a:srgbClr val="000000"/>
                </a:solidFill>
              </a:rPr>
              <a:t>摔断</a:t>
            </a:r>
            <a:r>
              <a:rPr lang="en-US" altLang="zh-CN" sz="3200" kern="0" dirty="0">
                <a:solidFill>
                  <a:srgbClr val="000000"/>
                </a:solidFill>
              </a:rPr>
              <a:t>) his arm when he went skating yesterday.</a:t>
            </a:r>
            <a:endParaRPr lang="zh-CN" altLang="zh-CN" sz="3200" kern="100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</a:rPr>
              <a:t>4. </a:t>
            </a:r>
            <a:r>
              <a:rPr lang="en-US" altLang="zh-CN" sz="3200" kern="0" dirty="0">
                <a:solidFill>
                  <a:srgbClr val="000000"/>
                </a:solidFill>
              </a:rPr>
              <a:t>The police 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______________________(</a:t>
            </a:r>
            <a:r>
              <a:rPr lang="zh-CN" altLang="zh-CN" sz="3200" kern="0" dirty="0">
                <a:solidFill>
                  <a:srgbClr val="000000"/>
                </a:solidFill>
              </a:rPr>
              <a:t>到达</a:t>
            </a:r>
            <a:r>
              <a:rPr lang="en-US" altLang="zh-CN" sz="3200" kern="0" dirty="0">
                <a:solidFill>
                  <a:srgbClr val="000000"/>
                </a:solidFill>
              </a:rPr>
              <a:t>) here just now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.</a:t>
            </a:r>
            <a:endParaRPr lang="zh-CN" altLang="zh-CN" sz="3200" kern="100" dirty="0"/>
          </a:p>
        </p:txBody>
      </p:sp>
      <p:sp>
        <p:nvSpPr>
          <p:cNvPr id="5" name="矩形 4"/>
          <p:cNvSpPr/>
          <p:nvPr/>
        </p:nvSpPr>
        <p:spPr>
          <a:xfrm>
            <a:off x="2351584" y="2585340"/>
            <a:ext cx="1564852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</a:rPr>
              <a:t>sayings </a:t>
            </a:r>
            <a:endParaRPr lang="zh-CN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4727848" y="3194417"/>
            <a:ext cx="1507144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</a:rPr>
              <a:t>sharing</a:t>
            </a:r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1991544" y="4359597"/>
            <a:ext cx="1210588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</a:rPr>
              <a:t>broke</a:t>
            </a:r>
            <a:endParaRPr lang="zh-CN" altLang="zh-CN" sz="3200" kern="1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83632" y="4952463"/>
            <a:ext cx="4060727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</a:rPr>
              <a:t>reached / arrived / got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4" y="1556792"/>
            <a:ext cx="10873208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indent="-358775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</a:rPr>
              <a:t>5. Remember to keep both _______(</a:t>
            </a:r>
            <a:r>
              <a:rPr lang="zh-CN" altLang="zh-CN" sz="3200" kern="0" dirty="0">
                <a:solidFill>
                  <a:srgbClr val="000000"/>
                </a:solidFill>
              </a:rPr>
              <a:t>手</a:t>
            </a:r>
            <a:r>
              <a:rPr lang="en-US" altLang="zh-CN" sz="3200" kern="0" dirty="0">
                <a:solidFill>
                  <a:srgbClr val="000000"/>
                </a:solidFill>
              </a:rPr>
              <a:t>) clean and wash them before eating.</a:t>
            </a:r>
            <a:endParaRPr lang="zh-CN" altLang="zh-CN" sz="3200" kern="100" dirty="0"/>
          </a:p>
          <a:p>
            <a:pPr marL="358775" indent="-358775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</a:rPr>
              <a:t>6. Henry’s story </a:t>
            </a:r>
            <a:r>
              <a:rPr lang="en-US" altLang="zh-CN" sz="3200" kern="0" dirty="0" smtClean="0">
                <a:solidFill>
                  <a:srgbClr val="000000"/>
                </a:solidFill>
              </a:rPr>
              <a:t>_________________(</a:t>
            </a:r>
            <a:r>
              <a:rPr lang="zh-CN" altLang="zh-CN" sz="3200" kern="0" dirty="0">
                <a:solidFill>
                  <a:srgbClr val="000000"/>
                </a:solidFill>
              </a:rPr>
              <a:t>感动</a:t>
            </a:r>
            <a:r>
              <a:rPr lang="en-US" altLang="zh-CN" sz="3200" kern="0" dirty="0">
                <a:solidFill>
                  <a:srgbClr val="000000"/>
                </a:solidFill>
              </a:rPr>
              <a:t>) me deeply (</a:t>
            </a:r>
            <a:r>
              <a:rPr lang="zh-CN" altLang="zh-CN" sz="3200" kern="0" dirty="0">
                <a:solidFill>
                  <a:srgbClr val="000000"/>
                </a:solidFill>
              </a:rPr>
              <a:t>深深地</a:t>
            </a:r>
            <a:r>
              <a:rPr lang="en-US" altLang="zh-CN" sz="3200" kern="0" dirty="0">
                <a:solidFill>
                  <a:srgbClr val="000000"/>
                </a:solidFill>
              </a:rPr>
              <a:t>) and I wanted to do something to help him.</a:t>
            </a:r>
            <a:endParaRPr lang="zh-CN" altLang="zh-CN" sz="3200" kern="100" dirty="0"/>
          </a:p>
          <a:p>
            <a:pPr marL="358775" indent="-358775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</a:rPr>
              <a:t>7. Follow your _______(</a:t>
            </a:r>
            <a:r>
              <a:rPr lang="zh-CN" altLang="zh-CN" sz="3200" kern="0" dirty="0">
                <a:solidFill>
                  <a:srgbClr val="000000"/>
                </a:solidFill>
              </a:rPr>
              <a:t>内心</a:t>
            </a:r>
            <a:r>
              <a:rPr lang="en-US" altLang="zh-CN" sz="3200" kern="0" dirty="0">
                <a:solidFill>
                  <a:srgbClr val="000000"/>
                </a:solidFill>
              </a:rPr>
              <a:t>) and go for it. Then you will enjoy your life.</a:t>
            </a:r>
            <a:endParaRPr lang="zh-CN" altLang="zh-CN" sz="3200" kern="100" dirty="0"/>
          </a:p>
        </p:txBody>
      </p:sp>
      <p:sp>
        <p:nvSpPr>
          <p:cNvPr id="4" name="矩形 3"/>
          <p:cNvSpPr/>
          <p:nvPr/>
        </p:nvSpPr>
        <p:spPr>
          <a:xfrm>
            <a:off x="5375920" y="1556792"/>
            <a:ext cx="1335622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</a:rPr>
              <a:t>hands </a:t>
            </a:r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3647728" y="2701826"/>
            <a:ext cx="3055645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</a:rPr>
              <a:t>touched / moved</a:t>
            </a:r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3071664" y="3877827"/>
            <a:ext cx="1350050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</a:rPr>
              <a:t>heart</a:t>
            </a:r>
            <a:endParaRPr lang="zh-CN" altLang="zh-CN" sz="3200" kern="1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7368" y="476672"/>
            <a:ext cx="1108923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zh-CN" sz="3200" kern="0" dirty="0">
                <a:solidFill>
                  <a:srgbClr val="0000FF"/>
                </a:solidFill>
                <a:cs typeface="Times New Roman" panose="02020603050405020304" pitchFamily="18" charset="0"/>
              </a:rPr>
              <a:t>Ⅱ</a:t>
            </a:r>
            <a:r>
              <a:rPr lang="en-US" altLang="zh-CN" sz="3200" kern="0" dirty="0">
                <a:solidFill>
                  <a:srgbClr val="0000FF"/>
                </a:solidFill>
                <a:cs typeface="Times New Roman" panose="02020603050405020304" pitchFamily="18" charset="0"/>
              </a:rPr>
              <a:t>. </a:t>
            </a:r>
            <a:r>
              <a:rPr lang="zh-CN" altLang="zh-CN" sz="3200" kern="0" dirty="0">
                <a:solidFill>
                  <a:srgbClr val="0000FF"/>
                </a:solidFill>
                <a:cs typeface="Times New Roman" panose="02020603050405020304" pitchFamily="18" charset="0"/>
              </a:rPr>
              <a:t>根据汉语意思，完成英语句子，每空一词。</a:t>
            </a:r>
            <a:endParaRPr lang="zh-CN" altLang="zh-CN" sz="3200" kern="1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1. </a:t>
            </a:r>
            <a:r>
              <a:rPr lang="zh-CN" altLang="zh-CN" sz="32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他总能激发出他学生的潜能。</a:t>
            </a:r>
            <a:endParaRPr lang="zh-CN" altLang="zh-CN" sz="3200" kern="100" dirty="0">
              <a:cs typeface="Times New Roman" panose="02020603050405020304" pitchFamily="18" charset="0"/>
            </a:endParaRPr>
          </a:p>
          <a:p>
            <a:pPr marL="446405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He can always </a:t>
            </a:r>
            <a:r>
              <a:rPr lang="en-US" altLang="zh-CN" sz="3200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 ______ ______ ______ </a:t>
            </a:r>
            <a:r>
              <a:rPr lang="en-US" altLang="zh-CN" sz="32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in his students.</a:t>
            </a:r>
            <a:endParaRPr lang="zh-CN" altLang="zh-CN" sz="3200" kern="100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2.</a:t>
            </a:r>
            <a:r>
              <a:rPr lang="en-US" altLang="zh-CN" sz="32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r>
              <a:rPr lang="zh-CN" altLang="zh-CN" sz="32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她看上去很严肃，但实际上不是。</a:t>
            </a:r>
            <a:endParaRPr lang="zh-CN" altLang="zh-CN" sz="3200" kern="100" dirty="0">
              <a:cs typeface="Times New Roman" panose="02020603050405020304" pitchFamily="18" charset="0"/>
            </a:endParaRPr>
          </a:p>
          <a:p>
            <a:pPr indent="358775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She seems serious, but _______ _______ she isn’t.</a:t>
            </a:r>
            <a:endParaRPr lang="zh-CN" altLang="zh-CN" sz="3200" kern="100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3.</a:t>
            </a:r>
            <a:r>
              <a:rPr lang="en-US" altLang="zh-CN" sz="32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r>
              <a:rPr lang="zh-CN" altLang="zh-CN" sz="32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今晚你可以出去，只要你按时到家。</a:t>
            </a:r>
            <a:endParaRPr lang="zh-CN" altLang="zh-CN" sz="3200" kern="100" dirty="0">
              <a:cs typeface="Times New Roman" panose="02020603050405020304" pitchFamily="18" charset="0"/>
            </a:endParaRPr>
          </a:p>
          <a:p>
            <a:pPr marL="358775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You can go out this evening _______ _______ _______ you get home on time</a:t>
            </a:r>
            <a:r>
              <a:rPr lang="en-US" altLang="zh-CN" sz="3200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endParaRPr lang="en-US" altLang="zh-CN" sz="3200" kern="0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4. </a:t>
            </a:r>
            <a:r>
              <a:rPr lang="zh-CN" altLang="zh-CN" sz="32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他的品味和我的不同。</a:t>
            </a:r>
            <a:endParaRPr lang="zh-CN" altLang="zh-CN" sz="3200" kern="100" dirty="0">
              <a:cs typeface="Times New Roman" panose="02020603050405020304" pitchFamily="18" charset="0"/>
            </a:endParaRPr>
          </a:p>
          <a:p>
            <a:pPr indent="358775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His taste _______ _______ _______ mine</a:t>
            </a:r>
            <a:r>
              <a:rPr lang="en-US" altLang="zh-CN" sz="3200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endParaRPr lang="zh-CN" altLang="zh-CN" sz="3200" kern="100" dirty="0"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81941" y="1683040"/>
            <a:ext cx="5323893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</a:rPr>
              <a:t>bring </a:t>
            </a:r>
            <a:r>
              <a:rPr lang="en-US" altLang="zh-CN" sz="3200" kern="0" dirty="0" smtClean="0">
                <a:solidFill>
                  <a:srgbClr val="FF0000"/>
                </a:solidFill>
              </a:rPr>
              <a:t>      out        the       best</a:t>
            </a:r>
            <a:r>
              <a:rPr lang="en-US" altLang="zh-CN" sz="3200" kern="0" dirty="0">
                <a:solidFill>
                  <a:srgbClr val="FF0000"/>
                </a:solidFill>
              </a:rPr>
              <a:t> </a:t>
            </a:r>
            <a:endParaRPr lang="zh-CN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5303912" y="2868014"/>
            <a:ext cx="2315057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</a:rPr>
              <a:t>in </a:t>
            </a:r>
            <a:r>
              <a:rPr lang="en-US" altLang="zh-CN" sz="3200" kern="0" dirty="0" smtClean="0">
                <a:solidFill>
                  <a:srgbClr val="FF0000"/>
                </a:solidFill>
              </a:rPr>
              <a:t>        fact</a:t>
            </a:r>
            <a:r>
              <a:rPr lang="en-US" altLang="zh-CN" sz="3200" kern="0" dirty="0">
                <a:solidFill>
                  <a:srgbClr val="FF0000"/>
                </a:solidFill>
              </a:rPr>
              <a:t>  </a:t>
            </a:r>
            <a:endParaRPr lang="zh-CN" altLang="zh-CN" sz="3200" kern="1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51984" y="3973651"/>
            <a:ext cx="3616696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</a:rPr>
              <a:t>as </a:t>
            </a:r>
            <a:r>
              <a:rPr lang="en-US" altLang="zh-CN" sz="3200" kern="0" dirty="0" smtClean="0">
                <a:solidFill>
                  <a:srgbClr val="FF0000"/>
                </a:solidFill>
              </a:rPr>
              <a:t>         long         as</a:t>
            </a:r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2793747" y="5765386"/>
            <a:ext cx="4081567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</a:rPr>
              <a:t>is </a:t>
            </a:r>
            <a:r>
              <a:rPr lang="en-US" altLang="zh-CN" sz="3200" kern="0" dirty="0" smtClean="0">
                <a:solidFill>
                  <a:srgbClr val="FF0000"/>
                </a:solidFill>
              </a:rPr>
              <a:t>       different   from</a:t>
            </a:r>
            <a:r>
              <a:rPr lang="en-US" altLang="zh-CN" sz="3200" kern="0" dirty="0">
                <a:solidFill>
                  <a:srgbClr val="FF0000"/>
                </a:solidFill>
              </a:rPr>
              <a:t> </a:t>
            </a:r>
            <a:endParaRPr lang="zh-CN" altLang="zh-CN" sz="3200" kern="1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7368" y="1340768"/>
            <a:ext cx="11233248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5. </a:t>
            </a:r>
            <a:r>
              <a:rPr lang="zh-CN" altLang="zh-CN" sz="3200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我的房子和她的房子在大小上相似。</a:t>
            </a:r>
            <a:endParaRPr lang="zh-CN" altLang="zh-CN" sz="3200" kern="100" dirty="0" smtClean="0">
              <a:cs typeface="Times New Roman" panose="02020603050405020304" pitchFamily="18" charset="0"/>
            </a:endParaRPr>
          </a:p>
          <a:p>
            <a:pPr indent="358775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My house _______ _______ _______ hers in size.</a:t>
            </a:r>
            <a:endParaRPr lang="zh-CN" altLang="zh-CN" sz="3200" kern="100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6.</a:t>
            </a:r>
            <a:r>
              <a:rPr lang="en-US" altLang="zh-CN" sz="32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r>
              <a:rPr lang="zh-CN" altLang="zh-CN" sz="32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他随时都能回答你的问题。</a:t>
            </a:r>
            <a:endParaRPr lang="zh-CN" altLang="zh-CN" sz="3200" kern="100" dirty="0">
              <a:cs typeface="Times New Roman" panose="02020603050405020304" pitchFamily="18" charset="0"/>
            </a:endParaRPr>
          </a:p>
          <a:p>
            <a:pPr marL="358775"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He _______ _______ _______ _______ answer your questions</a:t>
            </a:r>
            <a:r>
              <a:rPr lang="en-US" altLang="zh-CN" sz="3200" kern="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endParaRPr lang="en-US" altLang="zh-CN" sz="3200" kern="0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dirty="0" smtClean="0"/>
              <a:t>7. Frank</a:t>
            </a:r>
            <a:r>
              <a:rPr lang="zh-CN" altLang="zh-CN" sz="3200" dirty="0"/>
              <a:t>没有变，他看起来和以前一样。</a:t>
            </a:r>
            <a:endParaRPr lang="zh-CN" altLang="zh-CN" sz="3200" dirty="0"/>
          </a:p>
          <a:p>
            <a:pPr marL="358775">
              <a:lnSpc>
                <a:spcPct val="120000"/>
              </a:lnSpc>
              <a:spcAft>
                <a:spcPts val="0"/>
              </a:spcAft>
            </a:pPr>
            <a:r>
              <a:rPr lang="en-US" altLang="zh-CN" sz="3200" dirty="0"/>
              <a:t>Frank hasn’t changed. He looks just </a:t>
            </a:r>
            <a:r>
              <a:rPr lang="en-US" altLang="zh-CN" sz="3200" dirty="0" smtClean="0"/>
              <a:t>______ </a:t>
            </a:r>
            <a:r>
              <a:rPr lang="en-US" altLang="zh-CN" sz="3200" dirty="0"/>
              <a:t>_______ _______ before</a:t>
            </a:r>
            <a:r>
              <a:rPr lang="en-US" altLang="zh-CN" sz="3200" dirty="0" smtClean="0"/>
              <a:t>.</a:t>
            </a:r>
            <a:endParaRPr lang="zh-CN" altLang="zh-CN" sz="3200" dirty="0"/>
          </a:p>
        </p:txBody>
      </p:sp>
      <p:sp>
        <p:nvSpPr>
          <p:cNvPr id="5" name="矩形 4"/>
          <p:cNvSpPr/>
          <p:nvPr/>
        </p:nvSpPr>
        <p:spPr>
          <a:xfrm>
            <a:off x="3143672" y="1916832"/>
            <a:ext cx="3570208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</a:rPr>
              <a:t>is </a:t>
            </a:r>
            <a:r>
              <a:rPr lang="en-US" altLang="zh-CN" sz="3200" kern="0" dirty="0" smtClean="0">
                <a:solidFill>
                  <a:srgbClr val="FF0000"/>
                </a:solidFill>
              </a:rPr>
              <a:t>       similar      to</a:t>
            </a:r>
            <a:r>
              <a:rPr lang="en-US" altLang="zh-CN" sz="3200" kern="0" dirty="0">
                <a:solidFill>
                  <a:srgbClr val="FF0000"/>
                </a:solidFill>
              </a:rPr>
              <a:t> </a:t>
            </a:r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1919536" y="3059961"/>
            <a:ext cx="4950394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</a:rPr>
              <a:t>is </a:t>
            </a:r>
            <a:r>
              <a:rPr lang="en-US" altLang="zh-CN" sz="3200" kern="0" dirty="0" smtClean="0">
                <a:solidFill>
                  <a:srgbClr val="FF0000"/>
                </a:solidFill>
              </a:rPr>
              <a:t>      always    there        to</a:t>
            </a:r>
            <a:r>
              <a:rPr lang="en-US" altLang="zh-CN" sz="3200" kern="0" dirty="0">
                <a:solidFill>
                  <a:srgbClr val="FF0000"/>
                </a:solidFill>
              </a:rPr>
              <a:t> </a:t>
            </a:r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7575511" y="4308173"/>
            <a:ext cx="3320140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</a:rPr>
              <a:t>the </a:t>
            </a:r>
            <a:r>
              <a:rPr lang="en-US" altLang="zh-CN" sz="3200" kern="0" dirty="0" smtClean="0">
                <a:solidFill>
                  <a:srgbClr val="FF0000"/>
                </a:solidFill>
              </a:rPr>
              <a:t>     same       as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919536" y="2996952"/>
            <a:ext cx="8281292" cy="12741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marL="443230" indent="-443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80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63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40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23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95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67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39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11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</a:pPr>
            <a:r>
              <a:rPr lang="en-US" altLang="zh-CN" dirty="0"/>
              <a:t>Write a short passage about ‘Should friends be the same or different?’.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1484784"/>
            <a:ext cx="5184576" cy="125521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7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80000">
            <a:off x="8768267" y="3267488"/>
            <a:ext cx="2990850" cy="2941637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30727" name="文本框 6"/>
          <p:cNvSpPr/>
          <p:nvPr/>
        </p:nvSpPr>
        <p:spPr>
          <a:xfrm>
            <a:off x="541255" y="4039868"/>
            <a:ext cx="2144713" cy="683264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Huang Lei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28" name="图片 13"/>
          <p:cNvPicPr>
            <a:picLocks noChangeAspect="1"/>
          </p:cNvPicPr>
          <p:nvPr/>
        </p:nvPicPr>
        <p:blipFill>
          <a:blip r:embed="rId3"/>
          <a:srcRect l="-1012" t="24968" r="83183" b="52476"/>
          <a:stretch>
            <a:fillRect/>
          </a:stretch>
        </p:blipFill>
        <p:spPr>
          <a:xfrm>
            <a:off x="9133052" y="1874838"/>
            <a:ext cx="1317625" cy="1592262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30729" name="文本框 14"/>
          <p:cNvSpPr/>
          <p:nvPr/>
        </p:nvSpPr>
        <p:spPr>
          <a:xfrm>
            <a:off x="9307652" y="3467100"/>
            <a:ext cx="1771650" cy="63171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Larry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730" name="曲线连接符 5"/>
          <p:cNvCxnSpPr/>
          <p:nvPr/>
        </p:nvCxnSpPr>
        <p:spPr>
          <a:xfrm flipV="1">
            <a:off x="2691833" y="2394915"/>
            <a:ext cx="6010275" cy="19050"/>
          </a:xfrm>
          <a:prstGeom prst="curvedConnector3">
            <a:avLst>
              <a:gd name="adj1" fmla="val 50009"/>
            </a:avLst>
          </a:prstGeom>
          <a:noFill/>
          <a:ln w="28575">
            <a:solidFill>
              <a:schemeClr val="accent1"/>
            </a:solidFill>
            <a:miter lim="800000"/>
            <a:tailEnd type="arrow"/>
          </a:ln>
        </p:spPr>
      </p:cxnSp>
      <p:cxnSp>
        <p:nvCxnSpPr>
          <p:cNvPr id="30731" name="曲线连接符 7"/>
          <p:cNvCxnSpPr/>
          <p:nvPr/>
        </p:nvCxnSpPr>
        <p:spPr>
          <a:xfrm rot="10800000" flipV="1">
            <a:off x="2644750" y="3659986"/>
            <a:ext cx="5976938" cy="9525"/>
          </a:xfrm>
          <a:prstGeom prst="curvedConnector3">
            <a:avLst>
              <a:gd name="adj1" fmla="val 49995"/>
            </a:avLst>
          </a:prstGeom>
          <a:noFill/>
          <a:ln w="28575">
            <a:solidFill>
              <a:schemeClr val="accent1"/>
            </a:solidFill>
            <a:miter lim="800000"/>
            <a:tailEnd type="arrow"/>
          </a:ln>
        </p:spPr>
      </p:cxnSp>
      <p:pic>
        <p:nvPicPr>
          <p:cNvPr id="30732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475" y="1085850"/>
            <a:ext cx="804863" cy="788988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30733" name="文本框 11"/>
          <p:cNvSpPr/>
          <p:nvPr/>
        </p:nvSpPr>
        <p:spPr>
          <a:xfrm>
            <a:off x="2975996" y="3713043"/>
            <a:ext cx="5800725" cy="181357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Larry often helps to bring out the best in me. So I'm getting better at tennis.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34" name="图片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913" y="1289050"/>
            <a:ext cx="681037" cy="7112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30735" name="文本框 12"/>
          <p:cNvSpPr/>
          <p:nvPr/>
        </p:nvSpPr>
        <p:spPr>
          <a:xfrm>
            <a:off x="2791845" y="526402"/>
            <a:ext cx="6334668" cy="1865126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always get better grades than he does, so maybe I should help him more.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36" name="圆角矩形 16"/>
          <p:cNvSpPr/>
          <p:nvPr/>
        </p:nvSpPr>
        <p:spPr>
          <a:xfrm>
            <a:off x="2975996" y="2768600"/>
            <a:ext cx="5441950" cy="558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1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help each other</a:t>
            </a:r>
            <a:endParaRPr kumimoji="0" lang="en-US" altLang="zh-CN" sz="3200" b="1" i="1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" t="4851" r="3538" b="4851"/>
          <a:stretch>
            <a:fillRect/>
          </a:stretch>
        </p:blipFill>
        <p:spPr>
          <a:xfrm>
            <a:off x="398970" y="2165899"/>
            <a:ext cx="2146335" cy="1551133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3" grpId="0"/>
      <p:bldP spid="30735" grpId="0"/>
      <p:bldP spid="30736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圆角矩形 7"/>
          <p:cNvSpPr/>
          <p:nvPr/>
        </p:nvSpPr>
        <p:spPr>
          <a:xfrm>
            <a:off x="1028700" y="5095875"/>
            <a:ext cx="10306050" cy="909638"/>
          </a:xfrm>
          <a:prstGeom prst="roundRect">
            <a:avLst/>
          </a:prstGeom>
          <a:solidFill>
            <a:srgbClr val="EE7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marR="0" lvl="0" indent="0" algn="ctr" eaLnBrk="1" hangingPunct="1">
              <a:lnSpc>
                <a:spcPct val="120000"/>
              </a:lnSpc>
            </a:pPr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A friend in need is a friend indeed. </a:t>
            </a:r>
            <a:r>
              <a:rPr lang="en-US" altLang="zh-CN" sz="3200" b="1" dirty="0" err="1">
                <a:solidFill>
                  <a:srgbClr val="FFFFFF"/>
                </a:solidFill>
                <a:latin typeface="Times New Roman" panose="02020603050405020304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患难见真情</a:t>
            </a:r>
            <a:r>
              <a:rPr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。</a:t>
            </a:r>
            <a:endParaRPr lang="en-US" altLang="zh-CN" sz="3200" b="1" dirty="0">
              <a:solidFill>
                <a:srgbClr val="FFFFFF"/>
              </a:solidFill>
              <a:latin typeface="Times New Roman" panose="02020603050405020304" pitchFamily="18" charset="0"/>
              <a:ea typeface="Constantia" panose="0203060205030603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31750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80000">
            <a:off x="3699669" y="1064005"/>
            <a:ext cx="4964112" cy="488315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31751" name="圆角矩形 1"/>
          <p:cNvSpPr/>
          <p:nvPr/>
        </p:nvSpPr>
        <p:spPr>
          <a:xfrm>
            <a:off x="1189038" y="1279525"/>
            <a:ext cx="10306050" cy="1258888"/>
          </a:xfrm>
          <a:prstGeom prst="roundRect">
            <a:avLst/>
          </a:prstGeom>
          <a:solidFill>
            <a:srgbClr val="EE7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marR="0" lvl="0" indent="0" algn="ctr" eaLnBrk="1" hangingPunct="1">
              <a:lnSpc>
                <a:spcPct val="120000"/>
              </a:lnSpc>
            </a:pPr>
            <a:r>
              <a:rPr lang="en-US" altLang="zh-CN" sz="3200" b="1" spc="0" dirty="0">
                <a:solidFill>
                  <a:srgbClr val="FFFFFF"/>
                </a:solidFill>
                <a:latin typeface="Times New Roman" panose="02020603050405020304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A friend often helps to bring out the best in me. </a:t>
            </a:r>
            <a:endParaRPr lang="en-US" altLang="zh-CN" sz="3200" b="1" spc="0" dirty="0" smtClean="0">
              <a:solidFill>
                <a:srgbClr val="FFFFFF"/>
              </a:solidFill>
              <a:latin typeface="Times New Roman" panose="02020603050405020304" pitchFamily="18" charset="0"/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pPr marL="0" marR="0" lvl="0" indent="0" algn="ctr" eaLnBrk="1" hangingPunct="1">
              <a:lnSpc>
                <a:spcPct val="120000"/>
              </a:lnSpc>
            </a:pPr>
            <a:r>
              <a:rPr lang="en-US" altLang="en-US" sz="3200" b="1" spc="0" dirty="0" err="1" smtClean="0">
                <a:solidFill>
                  <a:srgbClr val="FFFFFF"/>
                </a:solidFill>
                <a:latin typeface="Times New Roman" panose="02020603050405020304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真正的朋友能够帮我激发出自己的所能</a:t>
            </a:r>
            <a:r>
              <a:rPr lang="en-US" altLang="zh-CN" sz="3200" b="1" spc="0" dirty="0">
                <a:solidFill>
                  <a:srgbClr val="FFFFFF"/>
                </a:solidFill>
                <a:latin typeface="Times New Roman" panose="02020603050405020304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。</a:t>
            </a:r>
            <a:endParaRPr lang="en-US" altLang="zh-CN" sz="3200" b="1" dirty="0">
              <a:solidFill>
                <a:srgbClr val="FFFFFF"/>
              </a:solidFill>
              <a:latin typeface="Times New Roman" panose="02020603050405020304" pitchFamily="18" charset="0"/>
              <a:ea typeface="Constantia" panose="0203060205030603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" t="4851" r="3538" b="4851"/>
          <a:stretch>
            <a:fillRect/>
          </a:stretch>
        </p:blipFill>
        <p:spPr>
          <a:xfrm>
            <a:off x="377962" y="2730014"/>
            <a:ext cx="2146335" cy="1551133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bldLvl="0" animBg="1"/>
      <p:bldP spid="3175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1232942" y="980728"/>
            <a:ext cx="10298087" cy="17173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</a:rPr>
              <a:t>Write the comparative forms of the following adjectives. Then use them to write five sentences about you and your friends.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65542" name="Text Box 6"/>
          <p:cNvSpPr txBox="1">
            <a:spLocks noChangeArrowheads="1"/>
          </p:cNvSpPr>
          <p:nvPr/>
        </p:nvSpPr>
        <p:spPr bwMode="auto">
          <a:xfrm>
            <a:off x="1075026" y="2623844"/>
            <a:ext cx="972202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/>
              <a:t>popular ____________  </a:t>
            </a:r>
            <a:r>
              <a:rPr lang="en-US" altLang="zh-CN" sz="3200" dirty="0" smtClean="0"/>
              <a:t>      funny </a:t>
            </a:r>
            <a:r>
              <a:rPr lang="en-US" altLang="zh-CN" sz="3200" dirty="0"/>
              <a:t>________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hard-working ___________________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quiet ________               </a:t>
            </a:r>
            <a:r>
              <a:rPr lang="en-US" altLang="zh-CN" sz="3200" dirty="0" smtClean="0"/>
              <a:t>      serious </a:t>
            </a:r>
            <a:r>
              <a:rPr lang="en-US" altLang="zh-CN" sz="3200" dirty="0"/>
              <a:t>_____________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friendly _________          </a:t>
            </a:r>
            <a:r>
              <a:rPr lang="en-US" altLang="zh-CN" sz="3200" dirty="0" smtClean="0"/>
              <a:t>    smart </a:t>
            </a:r>
            <a:r>
              <a:rPr lang="en-US" altLang="zh-CN" sz="3200" dirty="0"/>
              <a:t>_________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outgoing _____________ </a:t>
            </a:r>
            <a:r>
              <a:rPr lang="en-US" altLang="zh-CN" sz="3200" dirty="0" smtClean="0"/>
              <a:t>    shy </a:t>
            </a:r>
            <a:r>
              <a:rPr lang="en-US" altLang="zh-CN" sz="3200" dirty="0"/>
              <a:t>_______</a:t>
            </a:r>
            <a:endParaRPr lang="en-US" altLang="zh-CN" sz="3200" dirty="0"/>
          </a:p>
        </p:txBody>
      </p:sp>
      <p:sp>
        <p:nvSpPr>
          <p:cNvPr id="65543" name="Text Box 7"/>
          <p:cNvSpPr txBox="1">
            <a:spLocks noChangeArrowheads="1"/>
          </p:cNvSpPr>
          <p:nvPr/>
        </p:nvSpPr>
        <p:spPr bwMode="auto">
          <a:xfrm>
            <a:off x="2670631" y="2633090"/>
            <a:ext cx="2618291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more popular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65544" name="Text Box 8"/>
          <p:cNvSpPr txBox="1">
            <a:spLocks noChangeArrowheads="1"/>
          </p:cNvSpPr>
          <p:nvPr/>
        </p:nvSpPr>
        <p:spPr bwMode="auto">
          <a:xfrm>
            <a:off x="7125091" y="2593723"/>
            <a:ext cx="18002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funnier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65545" name="Text Box 9"/>
          <p:cNvSpPr txBox="1">
            <a:spLocks noChangeArrowheads="1"/>
          </p:cNvSpPr>
          <p:nvPr/>
        </p:nvSpPr>
        <p:spPr bwMode="auto">
          <a:xfrm>
            <a:off x="3663151" y="3201187"/>
            <a:ext cx="43211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more hard-working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65546" name="Text Box 10"/>
          <p:cNvSpPr txBox="1">
            <a:spLocks noChangeArrowheads="1"/>
          </p:cNvSpPr>
          <p:nvPr/>
        </p:nvSpPr>
        <p:spPr bwMode="auto">
          <a:xfrm>
            <a:off x="2195872" y="3804677"/>
            <a:ext cx="18732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quieter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65547" name="Text Box 11"/>
          <p:cNvSpPr txBox="1">
            <a:spLocks noChangeArrowheads="1"/>
          </p:cNvSpPr>
          <p:nvPr/>
        </p:nvSpPr>
        <p:spPr bwMode="auto">
          <a:xfrm>
            <a:off x="7233138" y="3854245"/>
            <a:ext cx="2879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more </a:t>
            </a:r>
            <a:r>
              <a:rPr lang="en-US" altLang="zh-CN" sz="3200" dirty="0" smtClean="0">
                <a:solidFill>
                  <a:srgbClr val="FF0000"/>
                </a:solidFill>
              </a:rPr>
              <a:t>serious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65548" name="Text Box 12"/>
          <p:cNvSpPr txBox="1">
            <a:spLocks noChangeArrowheads="1"/>
          </p:cNvSpPr>
          <p:nvPr/>
        </p:nvSpPr>
        <p:spPr bwMode="auto">
          <a:xfrm>
            <a:off x="2618576" y="4452750"/>
            <a:ext cx="2089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friendlier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65549" name="Text Box 13"/>
          <p:cNvSpPr txBox="1">
            <a:spLocks noChangeArrowheads="1"/>
          </p:cNvSpPr>
          <p:nvPr/>
        </p:nvSpPr>
        <p:spPr bwMode="auto">
          <a:xfrm>
            <a:off x="7196649" y="4410310"/>
            <a:ext cx="19446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smarter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65550" name="Text Box 14"/>
          <p:cNvSpPr txBox="1">
            <a:spLocks noChangeArrowheads="1"/>
          </p:cNvSpPr>
          <p:nvPr/>
        </p:nvSpPr>
        <p:spPr bwMode="auto">
          <a:xfrm>
            <a:off x="2726525" y="4976264"/>
            <a:ext cx="2850899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more outgoing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65551" name="Text Box 15"/>
          <p:cNvSpPr txBox="1">
            <a:spLocks noChangeArrowheads="1"/>
          </p:cNvSpPr>
          <p:nvPr/>
        </p:nvSpPr>
        <p:spPr bwMode="auto">
          <a:xfrm>
            <a:off x="6692594" y="4989747"/>
            <a:ext cx="15128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shyer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339" y="302704"/>
            <a:ext cx="3269135" cy="7412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449721"/>
            <a:ext cx="753566" cy="753566"/>
          </a:xfrm>
          <a:prstGeom prst="rect">
            <a:avLst/>
          </a:prstGeom>
        </p:spPr>
      </p:pic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881561" y="5670832"/>
            <a:ext cx="9433048" cy="1222642"/>
          </a:xfrm>
          <a:prstGeom prst="rect">
            <a:avLst/>
          </a:prstGeom>
          <a:solidFill>
            <a:srgbClr val="FFFFCC"/>
          </a:solidFill>
          <a:ln>
            <a:solidFill>
              <a:srgbClr val="00B0F0"/>
            </a:solidFill>
          </a:ln>
          <a:effectLst/>
        </p:spPr>
        <p:txBody>
          <a:bodyPr wrap="square">
            <a:spAutoFit/>
          </a:bodyPr>
          <a:lstStyle/>
          <a:p>
            <a:pPr marL="719455" indent="-719455">
              <a:lnSpc>
                <a:spcPct val="120000"/>
              </a:lnSpc>
            </a:pPr>
            <a:r>
              <a:rPr lang="en-US" altLang="zh-CN" sz="3200" dirty="0" smtClean="0"/>
              <a:t>e.g. My friend David is </a:t>
            </a:r>
            <a:r>
              <a:rPr lang="en-US" altLang="zh-CN" sz="3200" dirty="0" smtClean="0">
                <a:solidFill>
                  <a:srgbClr val="FF0000"/>
                </a:solidFill>
              </a:rPr>
              <a:t>more hard-working </a:t>
            </a:r>
            <a:r>
              <a:rPr lang="en-US" altLang="zh-CN" sz="3200" dirty="0" smtClean="0"/>
              <a:t>than me, but I am </a:t>
            </a:r>
            <a:r>
              <a:rPr lang="en-US" altLang="zh-CN" sz="3200" dirty="0" smtClean="0">
                <a:solidFill>
                  <a:srgbClr val="FF0000"/>
                </a:solidFill>
              </a:rPr>
              <a:t>funnier</a:t>
            </a:r>
            <a:r>
              <a:rPr lang="en-US" altLang="zh-CN" sz="3200" dirty="0" smtClean="0"/>
              <a:t> than him.</a:t>
            </a:r>
            <a:endParaRPr lang="en-US" altLang="zh-CN" sz="3200" dirty="0"/>
          </a:p>
        </p:txBody>
      </p:sp>
      <p:sp>
        <p:nvSpPr>
          <p:cNvPr id="4" name="圆角矩形标注 3"/>
          <p:cNvSpPr/>
          <p:nvPr/>
        </p:nvSpPr>
        <p:spPr>
          <a:xfrm>
            <a:off x="7933153" y="3118678"/>
            <a:ext cx="2216199" cy="736595"/>
          </a:xfrm>
          <a:prstGeom prst="wedgeRoundRectCallout">
            <a:avLst>
              <a:gd name="adj1" fmla="val -101335"/>
              <a:gd name="adj2" fmla="val 88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adj.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严肃的；稳重的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5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5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3" grpId="0"/>
      <p:bldP spid="65544" grpId="0"/>
      <p:bldP spid="65545" grpId="0"/>
      <p:bldP spid="65546" grpId="0"/>
      <p:bldP spid="65547" grpId="0"/>
      <p:bldP spid="65548" grpId="0"/>
      <p:bldP spid="65549" grpId="0"/>
      <p:bldP spid="65550" grpId="0"/>
      <p:bldP spid="65551" grpId="0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1343472" y="908720"/>
            <a:ext cx="10009360" cy="245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</a:rPr>
              <a:t>Should friends be the same or different? Listen and read about what these people think. </a:t>
            </a:r>
            <a:r>
              <a:rPr lang="en-US" altLang="zh-CN" sz="3200" u="sng" dirty="0">
                <a:solidFill>
                  <a:srgbClr val="0000FF"/>
                </a:solidFill>
                <a:latin typeface="Arial" panose="020B0604020202020204" pitchFamily="34" charset="0"/>
              </a:rPr>
              <a:t>Underline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</a:rPr>
              <a:t> the comparative words and phrases in the passages.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42" y="2996952"/>
            <a:ext cx="4199756" cy="31659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2" y="964240"/>
            <a:ext cx="753566" cy="753566"/>
          </a:xfrm>
          <a:prstGeom prst="rect">
            <a:avLst/>
          </a:prstGeom>
        </p:spPr>
      </p:pic>
      <p:pic>
        <p:nvPicPr>
          <p:cNvPr id="4" name="Section B 2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82" y="2400396"/>
            <a:ext cx="609600" cy="6032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标注 4"/>
          <p:cNvSpPr/>
          <p:nvPr/>
        </p:nvSpPr>
        <p:spPr>
          <a:xfrm>
            <a:off x="1055440" y="2010342"/>
            <a:ext cx="10945216" cy="3205098"/>
          </a:xfrm>
          <a:prstGeom prst="wedgeRoundRectCallout">
            <a:avLst>
              <a:gd name="adj1" fmla="val -30282"/>
              <a:gd name="adj2" fmla="val 589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04" name="文本框 6"/>
          <p:cNvSpPr/>
          <p:nvPr/>
        </p:nvSpPr>
        <p:spPr>
          <a:xfrm>
            <a:off x="9264244" y="1196141"/>
            <a:ext cx="2033314" cy="683264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Huang Lei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" t="4851" r="3538" b="4851"/>
          <a:stretch>
            <a:fillRect/>
          </a:stretch>
        </p:blipFill>
        <p:spPr>
          <a:xfrm>
            <a:off x="9439566" y="116022"/>
            <a:ext cx="1683501" cy="121664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46297" y="1847000"/>
            <a:ext cx="10618591" cy="3192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>
              <a:lnSpc>
                <a:spcPct val="120000"/>
              </a:lnSpc>
            </a:pPr>
            <a:r>
              <a:rPr lang="en-US" altLang="zh-CN" sz="2800" u="sng" dirty="0">
                <a:cs typeface="Times New Roman" panose="02020603050405020304" pitchFamily="18" charset="0"/>
              </a:rPr>
              <a:t>It's not </a:t>
            </a:r>
            <a:r>
              <a:rPr lang="en-US" altLang="zh-CN" sz="2800" u="sng" dirty="0">
                <a:solidFill>
                  <a:srgbClr val="FF0000"/>
                </a:solidFill>
                <a:cs typeface="Times New Roman" panose="02020603050405020304" pitchFamily="18" charset="0"/>
              </a:rPr>
              <a:t>necessary</a:t>
            </a:r>
            <a:r>
              <a:rPr lang="en-US" altLang="zh-CN" sz="2800" u="sng" dirty="0">
                <a:cs typeface="Times New Roman" panose="02020603050405020304" pitchFamily="18" charset="0"/>
              </a:rPr>
              <a:t> to be the same.</a:t>
            </a:r>
            <a:r>
              <a:rPr lang="en-US" altLang="zh-CN" sz="2800" dirty="0">
                <a:cs typeface="Times New Roman" panose="02020603050405020304" pitchFamily="18" charset="0"/>
              </a:rPr>
              <a:t> My best friend Larry </a:t>
            </a: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is quite</a:t>
            </a:r>
            <a:r>
              <a:rPr lang="en-US" altLang="zh-CN" sz="2800" dirty="0"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different from </a:t>
            </a:r>
            <a:r>
              <a:rPr lang="en-US" altLang="zh-CN" sz="2800" dirty="0">
                <a:cs typeface="Times New Roman" panose="02020603050405020304" pitchFamily="18" charset="0"/>
              </a:rPr>
              <a:t>me. He is taller and more outgoing than me. We both like sports, but he plays tennis better, so he always wins. </a:t>
            </a: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However,</a:t>
            </a:r>
            <a:r>
              <a:rPr lang="en-US" altLang="zh-CN" sz="2800" dirty="0">
                <a:cs typeface="Times New Roman" panose="02020603050405020304" pitchFamily="18" charset="0"/>
              </a:rPr>
              <a:t> Larry often helps to </a:t>
            </a:r>
            <a:r>
              <a:rPr lang="en-US" altLang="zh-CN" sz="2800" u="sng" dirty="0">
                <a:solidFill>
                  <a:srgbClr val="FF0000"/>
                </a:solidFill>
                <a:cs typeface="Times New Roman" panose="02020603050405020304" pitchFamily="18" charset="0"/>
              </a:rPr>
              <a:t>bring out </a:t>
            </a:r>
            <a:r>
              <a:rPr lang="en-US" altLang="zh-CN" sz="2800" u="sng" dirty="0">
                <a:cs typeface="Times New Roman" panose="02020603050405020304" pitchFamily="18" charset="0"/>
              </a:rPr>
              <a:t>the best in me</a:t>
            </a:r>
            <a:r>
              <a:rPr lang="en-US" altLang="zh-CN" sz="2800" dirty="0">
                <a:cs typeface="Times New Roman" panose="02020603050405020304" pitchFamily="18" charset="0"/>
              </a:rPr>
              <a:t>. So </a:t>
            </a:r>
            <a:r>
              <a:rPr lang="en-US" altLang="zh-CN" sz="2800" u="sng" dirty="0">
                <a:cs typeface="Times New Roman" panose="02020603050405020304" pitchFamily="18" charset="0"/>
              </a:rPr>
              <a:t>I'm getting better at tennis.</a:t>
            </a:r>
            <a:r>
              <a:rPr lang="en-US" altLang="zh-CN" sz="2800" dirty="0">
                <a:cs typeface="Times New Roman" panose="02020603050405020304" pitchFamily="18" charset="0"/>
              </a:rPr>
              <a:t> </a:t>
            </a:r>
            <a:r>
              <a:rPr lang="en-US" altLang="zh-CN" sz="2800" u="sng" dirty="0">
                <a:solidFill>
                  <a:schemeClr val="tx1"/>
                </a:solidFill>
                <a:cs typeface="Times New Roman" panose="02020603050405020304" pitchFamily="18" charset="0"/>
              </a:rPr>
              <a:t>Larry is much less hard-working, though.</a:t>
            </a:r>
            <a:r>
              <a:rPr lang="en-US" altLang="zh-CN" sz="2800" dirty="0">
                <a:cs typeface="Times New Roman" panose="02020603050405020304" pitchFamily="18" charset="0"/>
              </a:rPr>
              <a:t> </a:t>
            </a:r>
            <a:r>
              <a:rPr lang="en-US" altLang="zh-CN" sz="2800" u="sng" dirty="0">
                <a:cs typeface="Times New Roman" panose="02020603050405020304" pitchFamily="18" charset="0"/>
              </a:rPr>
              <a:t>I always get better </a:t>
            </a:r>
            <a:r>
              <a:rPr lang="en-US" altLang="zh-CN" sz="2800" u="sng" dirty="0">
                <a:solidFill>
                  <a:srgbClr val="FF0000"/>
                </a:solidFill>
                <a:cs typeface="Times New Roman" panose="02020603050405020304" pitchFamily="18" charset="0"/>
              </a:rPr>
              <a:t>grade</a:t>
            </a:r>
            <a:r>
              <a:rPr lang="en-US" altLang="zh-CN" sz="2800" u="sng" dirty="0">
                <a:cs typeface="Times New Roman" panose="02020603050405020304" pitchFamily="18" charset="0"/>
              </a:rPr>
              <a:t>s than he does</a:t>
            </a:r>
            <a:r>
              <a:rPr lang="en-US" altLang="zh-CN" sz="2800" dirty="0">
                <a:cs typeface="Times New Roman" panose="02020603050405020304" pitchFamily="18" charset="0"/>
              </a:rPr>
              <a:t>, so maybe I </a:t>
            </a: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should</a:t>
            </a:r>
            <a:r>
              <a:rPr lang="en-US" altLang="zh-CN" sz="2800" dirty="0">
                <a:cs typeface="Times New Roman" panose="02020603050405020304" pitchFamily="18" charset="0"/>
              </a:rPr>
              <a:t> help him more.</a:t>
            </a:r>
            <a:endParaRPr lang="zh-CN" altLang="en-US" sz="2800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3287395" y="1466215"/>
            <a:ext cx="3011805" cy="472440"/>
          </a:xfrm>
          <a:prstGeom prst="wedgeRoundRectCallout">
            <a:avLst>
              <a:gd name="adj1" fmla="val -35025"/>
              <a:gd name="adj2" fmla="val 6352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adj.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必需的；必要的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5059680" y="5379085"/>
            <a:ext cx="2820670" cy="499110"/>
          </a:xfrm>
          <a:prstGeom prst="wedgeRoundRectCallout">
            <a:avLst>
              <a:gd name="adj1" fmla="val -36897"/>
              <a:gd name="adj2" fmla="val -35127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使显现；使表现出</a:t>
            </a:r>
            <a:endParaRPr lang="zh-CN" altLang="en-US" sz="24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203161" y="5345871"/>
            <a:ext cx="2216199" cy="736595"/>
          </a:xfrm>
          <a:prstGeom prst="wedgeRoundRectCallout">
            <a:avLst>
              <a:gd name="adj1" fmla="val 21953"/>
              <a:gd name="adj2" fmla="val -106425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成绩等级；评分等级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8112125" y="5379085"/>
            <a:ext cx="2216150" cy="512445"/>
          </a:xfrm>
          <a:prstGeom prst="wedgeRoundRectCallout">
            <a:avLst>
              <a:gd name="adj1" fmla="val -93868"/>
              <a:gd name="adj2" fmla="val -14268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modal v.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应该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3525" y="188595"/>
            <a:ext cx="11097260" cy="1272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C00000"/>
                </a:solidFill>
                <a:cs typeface="Arial" panose="020B0604020202020204" pitchFamily="34" charset="0"/>
                <a:sym typeface="+mn-ea"/>
              </a:rPr>
              <a:t>Suppose you’re Huang Lei, describe your friend </a:t>
            </a:r>
            <a:endParaRPr lang="en-US" altLang="zh-CN" sz="3200" dirty="0" smtClean="0">
              <a:solidFill>
                <a:srgbClr val="C00000"/>
              </a:solidFill>
              <a:cs typeface="Arial" panose="020B0604020202020204" pitchFamily="34" charset="0"/>
              <a:sym typeface="+mn-ea"/>
            </a:endParaRPr>
          </a:p>
          <a:p>
            <a:pPr marL="0" lvl="0" indent="0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C00000"/>
                </a:solidFill>
                <a:cs typeface="Arial" panose="020B0604020202020204" pitchFamily="34" charset="0"/>
                <a:sym typeface="+mn-ea"/>
              </a:rPr>
              <a:t>who is different from you.</a:t>
            </a:r>
            <a:endParaRPr lang="en-US" altLang="zh-CN" sz="3200" dirty="0" smtClean="0">
              <a:solidFill>
                <a:srgbClr val="C00000"/>
              </a:solidFill>
              <a:cs typeface="Arial" panose="020B0604020202020204" pitchFamily="3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860" y="260350"/>
            <a:ext cx="11806555" cy="1143000"/>
          </a:xfrm>
        </p:spPr>
        <p:txBody>
          <a:bodyPr/>
          <a:p>
            <a:r>
              <a:rPr lang="en-US" altLang="zh-CN" dirty="0" smtClean="0">
                <a:solidFill>
                  <a:srgbClr val="C00000"/>
                </a:solidFill>
                <a:cs typeface="Arial" panose="020B0604020202020204" pitchFamily="34" charset="0"/>
                <a:sym typeface="+mn-ea"/>
              </a:rPr>
              <a:t>Describe your friend who is different from you.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3600">
                <a:solidFill>
                  <a:srgbClr val="0000FF"/>
                </a:solidFill>
              </a:rPr>
              <a:t>My best friend Larry is quite</a:t>
            </a:r>
            <a:r>
              <a:rPr lang="en-US" altLang="zh-CN" sz="3600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different from me. </a:t>
            </a:r>
            <a:r>
              <a:rPr lang="en-US" altLang="zh-CN" sz="3600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He is taller and more outgoing than me. </a:t>
            </a:r>
            <a:r>
              <a:rPr lang="en-US" altLang="zh-CN" sz="3600" u="sng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We both like sports, but he plays tennis better, so he always wins. However, Larry often helps to bring out the best in me. So I'm getting better at tennis.</a:t>
            </a:r>
            <a:r>
              <a:rPr lang="en-US" altLang="zh-CN" sz="3600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 Larry is much less hard-working, though. I always get better grades than he does, so maybe I should help him more.</a:t>
            </a:r>
            <a:endParaRPr lang="zh-CN" altLang="en-US" sz="36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400"/>
              <a:t> </a:t>
            </a:r>
            <a:endParaRPr lang="en-US" altLang="zh-CN" sz="480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7" name="文本框 7"/>
          <p:cNvSpPr/>
          <p:nvPr/>
        </p:nvSpPr>
        <p:spPr>
          <a:xfrm>
            <a:off x="227806" y="143799"/>
            <a:ext cx="9113837" cy="529569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sz="2800" b="1" dirty="0" smtClean="0">
                <a:solidFill>
                  <a:srgbClr val="0000FF"/>
                </a:solidFill>
                <a:cs typeface="Arial" panose="020B0604020202020204" pitchFamily="34" charset="0"/>
              </a:rPr>
              <a:t>Retell </a:t>
            </a:r>
            <a:r>
              <a:rPr lang="en-US" altLang="zh-CN" sz="2800" b="1" dirty="0">
                <a:solidFill>
                  <a:srgbClr val="0000FF"/>
                </a:solidFill>
                <a:cs typeface="Arial" panose="020B0604020202020204" pitchFamily="34" charset="0"/>
              </a:rPr>
              <a:t>the passage according to the mind map.</a:t>
            </a:r>
            <a:endParaRPr lang="en-US" altLang="zh-CN" sz="2800" b="1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cxnSp>
        <p:nvCxnSpPr>
          <p:cNvPr id="35848" name="曲线连接符 6"/>
          <p:cNvCxnSpPr>
            <a:endCxn id="35866" idx="0"/>
          </p:cNvCxnSpPr>
          <p:nvPr/>
        </p:nvCxnSpPr>
        <p:spPr>
          <a:xfrm rot="5400000" flipV="1">
            <a:off x="7030720" y="2282190"/>
            <a:ext cx="939165" cy="6350"/>
          </a:xfrm>
          <a:prstGeom prst="curvedConnector3">
            <a:avLst>
              <a:gd name="adj1" fmla="val 50000"/>
            </a:avLst>
          </a:prstGeom>
          <a:noFill/>
          <a:ln w="6350">
            <a:solidFill>
              <a:schemeClr val="tx1"/>
            </a:solidFill>
            <a:miter lim="800000"/>
          </a:ln>
        </p:spPr>
      </p:cxnSp>
      <p:pic>
        <p:nvPicPr>
          <p:cNvPr id="35849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525" y="1023938"/>
            <a:ext cx="939800" cy="944562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cxnSp>
        <p:nvCxnSpPr>
          <p:cNvPr id="35850" name="曲线连接符 8"/>
          <p:cNvCxnSpPr>
            <a:stCxn id="35854" idx="3"/>
          </p:cNvCxnSpPr>
          <p:nvPr/>
        </p:nvCxnSpPr>
        <p:spPr>
          <a:xfrm>
            <a:off x="2946400" y="1136650"/>
            <a:ext cx="615950" cy="354013"/>
          </a:xfrm>
          <a:prstGeom prst="curvedConnector3">
            <a:avLst>
              <a:gd name="adj1" fmla="val 50000"/>
            </a:avLst>
          </a:prstGeom>
          <a:noFill/>
          <a:ln w="6350">
            <a:solidFill>
              <a:schemeClr val="tx1"/>
            </a:solidFill>
            <a:miter lim="800000"/>
          </a:ln>
        </p:spPr>
      </p:cxnSp>
      <p:pic>
        <p:nvPicPr>
          <p:cNvPr id="35851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913" y="914400"/>
            <a:ext cx="854075" cy="901700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35852" name="图片 9"/>
          <p:cNvPicPr>
            <a:picLocks noChangeAspect="1"/>
          </p:cNvPicPr>
          <p:nvPr/>
        </p:nvPicPr>
        <p:blipFill>
          <a:blip r:embed="rId4"/>
          <a:srcRect l="52454" t="-826" r="26838" b="77507"/>
          <a:stretch>
            <a:fillRect/>
          </a:stretch>
        </p:blipFill>
        <p:spPr>
          <a:xfrm>
            <a:off x="2576513" y="2324100"/>
            <a:ext cx="698500" cy="85407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35853" name="文本框 12"/>
          <p:cNvSpPr/>
          <p:nvPr/>
        </p:nvSpPr>
        <p:spPr>
          <a:xfrm>
            <a:off x="195263" y="952500"/>
            <a:ext cx="2376487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good friend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like a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85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238" y="896938"/>
            <a:ext cx="411162" cy="477837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35855" name="弧形 14"/>
          <p:cNvSpPr/>
          <p:nvPr/>
        </p:nvSpPr>
        <p:spPr>
          <a:xfrm rot="5760000">
            <a:off x="5258593" y="3987007"/>
            <a:ext cx="957263" cy="971550"/>
          </a:xfrm>
          <a:prstGeom prst="arc">
            <a:avLst>
              <a:gd name="adj1" fmla="val 11986146"/>
              <a:gd name="adj2" fmla="val 2119910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56" name="文本框 18"/>
          <p:cNvSpPr/>
          <p:nvPr/>
        </p:nvSpPr>
        <p:spPr>
          <a:xfrm>
            <a:off x="806450" y="1473200"/>
            <a:ext cx="2103438" cy="70173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10000"/>
              </a:lnSpc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study harder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57" name="文本框 20"/>
          <p:cNvSpPr/>
          <p:nvPr/>
        </p:nvSpPr>
        <p:spPr>
          <a:xfrm>
            <a:off x="3014663" y="2279650"/>
            <a:ext cx="1770062" cy="32932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Yuan Li</a:t>
            </a:r>
            <a:endParaRPr lang="en-US" altLang="zh-CN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58" name="文本框 21"/>
          <p:cNvSpPr/>
          <p:nvPr/>
        </p:nvSpPr>
        <p:spPr>
          <a:xfrm>
            <a:off x="2027238" y="2246313"/>
            <a:ext cx="919162" cy="76944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quiet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10000"/>
              </a:lnSpc>
            </a:pP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59" name="弧形 23"/>
          <p:cNvSpPr/>
          <p:nvPr/>
        </p:nvSpPr>
        <p:spPr>
          <a:xfrm rot="9480000">
            <a:off x="2844800" y="1514475"/>
            <a:ext cx="1465263" cy="1441450"/>
          </a:xfrm>
          <a:prstGeom prst="arc">
            <a:avLst>
              <a:gd name="adj1" fmla="val 10976711"/>
              <a:gd name="adj2" fmla="val 2019919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860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20000">
            <a:off x="278765" y="1642110"/>
            <a:ext cx="668338" cy="468313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35861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250" y="2647950"/>
            <a:ext cx="768350" cy="814388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35862" name="文本框 26"/>
          <p:cNvSpPr/>
          <p:nvPr/>
        </p:nvSpPr>
        <p:spPr>
          <a:xfrm>
            <a:off x="973138" y="3462338"/>
            <a:ext cx="3997325" cy="70173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don't need a lot of them </a:t>
            </a:r>
            <a:endParaRPr lang="en-US" altLang="zh-CN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10000"/>
              </a:lnSpc>
            </a:pP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long as they're good.</a:t>
            </a:r>
            <a:endParaRPr lang="en-US" altLang="zh-CN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63" name="文本框 27"/>
          <p:cNvSpPr/>
          <p:nvPr/>
        </p:nvSpPr>
        <p:spPr>
          <a:xfrm>
            <a:off x="3463608" y="688975"/>
            <a:ext cx="1535112" cy="363176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Jeff Green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64" name="文本框 29"/>
          <p:cNvSpPr/>
          <p:nvPr/>
        </p:nvSpPr>
        <p:spPr>
          <a:xfrm>
            <a:off x="6897370" y="581025"/>
            <a:ext cx="1249363" cy="363176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Huang Lei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65" name="文本框 31"/>
          <p:cNvSpPr/>
          <p:nvPr/>
        </p:nvSpPr>
        <p:spPr>
          <a:xfrm>
            <a:off x="8418513" y="736600"/>
            <a:ext cx="3427412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necessary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be the same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866" name="图片 32"/>
          <p:cNvPicPr>
            <a:picLocks noChangeAspect="1"/>
          </p:cNvPicPr>
          <p:nvPr/>
        </p:nvPicPr>
        <p:blipFill>
          <a:blip r:embed="rId4"/>
          <a:srcRect l="-1012" t="24968" r="83183" b="52476"/>
          <a:stretch>
            <a:fillRect/>
          </a:stretch>
        </p:blipFill>
        <p:spPr>
          <a:xfrm>
            <a:off x="7158038" y="2755265"/>
            <a:ext cx="690562" cy="72707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35867" name="文本框 33"/>
          <p:cNvSpPr/>
          <p:nvPr/>
        </p:nvSpPr>
        <p:spPr>
          <a:xfrm>
            <a:off x="7169150" y="3460115"/>
            <a:ext cx="750888" cy="363176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Larry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68" name="文本框 34"/>
          <p:cNvSpPr/>
          <p:nvPr/>
        </p:nvSpPr>
        <p:spPr>
          <a:xfrm>
            <a:off x="8402320" y="1166495"/>
            <a:ext cx="2955925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is quite different from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69" name="文本框 35"/>
          <p:cNvSpPr/>
          <p:nvPr/>
        </p:nvSpPr>
        <p:spPr>
          <a:xfrm>
            <a:off x="8516938" y="2625408"/>
            <a:ext cx="2697162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taller and more outgoing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70" name="曲线连接符 36"/>
          <p:cNvCxnSpPr/>
          <p:nvPr/>
        </p:nvCxnSpPr>
        <p:spPr>
          <a:xfrm flipV="1">
            <a:off x="7769225" y="2766695"/>
            <a:ext cx="808038" cy="279400"/>
          </a:xfrm>
          <a:prstGeom prst="curvedConnector3">
            <a:avLst>
              <a:gd name="adj1" fmla="val 50037"/>
            </a:avLst>
          </a:prstGeom>
          <a:noFill/>
          <a:ln w="6350">
            <a:solidFill>
              <a:schemeClr val="tx1"/>
            </a:solidFill>
            <a:miter lim="800000"/>
          </a:ln>
        </p:spPr>
      </p:cxnSp>
      <p:sp>
        <p:nvSpPr>
          <p:cNvPr id="35871" name="弧形 37"/>
          <p:cNvSpPr/>
          <p:nvPr/>
        </p:nvSpPr>
        <p:spPr>
          <a:xfrm rot="16200000" flipH="1">
            <a:off x="8374857" y="2189638"/>
            <a:ext cx="882650" cy="2093913"/>
          </a:xfrm>
          <a:custGeom>
            <a:avLst/>
            <a:gdLst/>
            <a:ahLst/>
            <a:cxnLst>
              <a:cxn ang="0">
                <a:pos x="518754" y="16240"/>
              </a:cxn>
              <a:cxn ang="0">
                <a:pos x="857060" y="695636"/>
              </a:cxn>
            </a:cxnLst>
            <a:rect l="l" t="t" r="r" b="b"/>
            <a:pathLst>
              <a:path w="882650" h="2093913" stroke="0">
                <a:moveTo>
                  <a:pt x="518754" y="16240"/>
                </a:moveTo>
                <a:cubicBezTo>
                  <a:pt x="674760" y="82195"/>
                  <a:pt x="803885" y="341508"/>
                  <a:pt x="857060" y="695636"/>
                </a:cubicBezTo>
                <a:lnTo>
                  <a:pt x="441325" y="1046957"/>
                </a:lnTo>
                <a:lnTo>
                  <a:pt x="518754" y="16240"/>
                </a:lnTo>
                <a:close/>
              </a:path>
              <a:path w="882650" h="2093913" fill="none">
                <a:moveTo>
                  <a:pt x="518754" y="16240"/>
                </a:moveTo>
                <a:cubicBezTo>
                  <a:pt x="674760" y="82195"/>
                  <a:pt x="803885" y="341508"/>
                  <a:pt x="857060" y="695636"/>
                </a:cubicBezTo>
              </a:path>
            </a:pathLst>
          </a:custGeom>
          <a:noFill/>
          <a:ln w="6350" cap="flat" cmpd="sng">
            <a:solidFill>
              <a:schemeClr val="tx1"/>
            </a:solidFill>
            <a:prstDash val="solid"/>
            <a:miter lim="800000"/>
          </a:ln>
        </p:spPr>
        <p:txBody>
          <a:bodyPr/>
          <a:lstStyle/>
          <a:p>
            <a:pPr>
              <a:lnSpc>
                <a:spcPct val="110000"/>
              </a:lnSpc>
            </a:pPr>
            <a:endParaRPr>
              <a:cs typeface="Times New Roman" panose="02020603050405020304" pitchFamily="18" charset="0"/>
            </a:endParaRPr>
          </a:p>
        </p:txBody>
      </p:sp>
      <p:pic>
        <p:nvPicPr>
          <p:cNvPr id="35872" name="图片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8205" y="1385570"/>
            <a:ext cx="803275" cy="788988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35873" name="文本框 40"/>
          <p:cNvSpPr/>
          <p:nvPr/>
        </p:nvSpPr>
        <p:spPr>
          <a:xfrm>
            <a:off x="6776720" y="2928303"/>
            <a:ext cx="543739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win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74" name="文本框 41"/>
          <p:cNvSpPr/>
          <p:nvPr/>
        </p:nvSpPr>
        <p:spPr>
          <a:xfrm>
            <a:off x="8474075" y="3052445"/>
            <a:ext cx="2588895" cy="39560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bring out the best in me</a:t>
            </a:r>
            <a:endParaRPr lang="en-US" altLang="zh-CN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875" name="图片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380000">
            <a:off x="9289098" y="1860868"/>
            <a:ext cx="863600" cy="849312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35876" name="文本框 43"/>
          <p:cNvSpPr/>
          <p:nvPr/>
        </p:nvSpPr>
        <p:spPr>
          <a:xfrm>
            <a:off x="8458835" y="3469958"/>
            <a:ext cx="3203575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much less hard-working 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77" name="左大括号 44"/>
          <p:cNvSpPr/>
          <p:nvPr/>
        </p:nvSpPr>
        <p:spPr>
          <a:xfrm>
            <a:off x="7956550" y="895350"/>
            <a:ext cx="477838" cy="887413"/>
          </a:xfrm>
          <a:prstGeom prst="leftBrace">
            <a:avLst>
              <a:gd name="adj1" fmla="val 8331"/>
              <a:gd name="adj2" fmla="val 50000"/>
            </a:avLst>
          </a:prstGeom>
          <a:noFill/>
          <a:ln w="6350">
            <a:solidFill>
              <a:schemeClr val="tx1"/>
            </a:solidFill>
            <a:miter lim="800000"/>
          </a:ln>
        </p:spPr>
        <p:txBody>
          <a:bodyPr anchor="ctr" anchorCtr="0">
            <a:no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marR="0" lvl="0" indent="0" algn="ctr" eaLnBrk="1" hangingPunct="1">
              <a:lnSpc>
                <a:spcPct val="110000"/>
              </a:lnSpc>
            </a:pP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78" name="文本框 45"/>
          <p:cNvSpPr/>
          <p:nvPr/>
        </p:nvSpPr>
        <p:spPr>
          <a:xfrm>
            <a:off x="8402320" y="1583055"/>
            <a:ext cx="1736725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getting better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79" name="直接连接符 46"/>
          <p:cNvCxnSpPr/>
          <p:nvPr/>
        </p:nvCxnSpPr>
        <p:spPr>
          <a:xfrm>
            <a:off x="7815263" y="3149283"/>
            <a:ext cx="620712" cy="8255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</a:ln>
        </p:spPr>
      </p:cxnSp>
      <p:cxnSp>
        <p:nvCxnSpPr>
          <p:cNvPr id="35880" name="曲线连接符 47"/>
          <p:cNvCxnSpPr>
            <a:stCxn id="35854" idx="3"/>
          </p:cNvCxnSpPr>
          <p:nvPr/>
        </p:nvCxnSpPr>
        <p:spPr>
          <a:xfrm rot="10800000" flipV="1">
            <a:off x="4230688" y="3743325"/>
            <a:ext cx="809625" cy="623888"/>
          </a:xfrm>
          <a:prstGeom prst="curvedConnector3">
            <a:avLst>
              <a:gd name="adj1" fmla="val 49921"/>
            </a:avLst>
          </a:prstGeom>
          <a:noFill/>
          <a:ln w="6350">
            <a:solidFill>
              <a:schemeClr val="tx1"/>
            </a:solidFill>
            <a:miter lim="800000"/>
          </a:ln>
        </p:spPr>
      </p:cxnSp>
      <p:pic>
        <p:nvPicPr>
          <p:cNvPr id="35881" name="图片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3260" y="1733233"/>
            <a:ext cx="804863" cy="788987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35882" name="图片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7708" y="1979613"/>
            <a:ext cx="681037" cy="7112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35884" name="图片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4925" y="2149475"/>
            <a:ext cx="722313" cy="7239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cxnSp>
        <p:nvCxnSpPr>
          <p:cNvPr id="35885" name="曲线连接符 53"/>
          <p:cNvCxnSpPr>
            <a:stCxn id="35886" idx="3"/>
            <a:endCxn id="35849" idx="2"/>
          </p:cNvCxnSpPr>
          <p:nvPr/>
        </p:nvCxnSpPr>
        <p:spPr>
          <a:xfrm>
            <a:off x="2852738" y="1519316"/>
            <a:ext cx="1182687" cy="449184"/>
          </a:xfrm>
          <a:prstGeom prst="curvedConnector4">
            <a:avLst>
              <a:gd name="adj1" fmla="val 30134"/>
              <a:gd name="adj2" fmla="val 150892"/>
            </a:avLst>
          </a:prstGeom>
          <a:noFill/>
          <a:ln w="6350">
            <a:solidFill>
              <a:schemeClr val="tx1"/>
            </a:solidFill>
            <a:miter lim="800000"/>
          </a:ln>
        </p:spPr>
      </p:cxnSp>
      <p:sp>
        <p:nvSpPr>
          <p:cNvPr id="35886" name="文本框 54"/>
          <p:cNvSpPr/>
          <p:nvPr/>
        </p:nvSpPr>
        <p:spPr>
          <a:xfrm>
            <a:off x="195263" y="1320800"/>
            <a:ext cx="2657475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quieter and more serious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87" name="曲线连接符 55"/>
          <p:cNvCxnSpPr>
            <a:stCxn id="35886" idx="3"/>
            <a:endCxn id="35849" idx="2"/>
          </p:cNvCxnSpPr>
          <p:nvPr/>
        </p:nvCxnSpPr>
        <p:spPr>
          <a:xfrm>
            <a:off x="2852738" y="1519316"/>
            <a:ext cx="1182687" cy="449184"/>
          </a:xfrm>
          <a:prstGeom prst="curvedConnector4">
            <a:avLst>
              <a:gd name="adj1" fmla="val 30134"/>
              <a:gd name="adj2" fmla="val 150892"/>
            </a:avLst>
          </a:prstGeom>
          <a:noFill/>
          <a:ln w="6350">
            <a:solidFill>
              <a:schemeClr val="tx1"/>
            </a:solidFill>
            <a:miter lim="800000"/>
          </a:ln>
        </p:spPr>
      </p:cxnSp>
      <p:cxnSp>
        <p:nvCxnSpPr>
          <p:cNvPr id="35888" name="曲线连接符 56"/>
          <p:cNvCxnSpPr>
            <a:stCxn id="35886" idx="3"/>
            <a:endCxn id="35849" idx="2"/>
          </p:cNvCxnSpPr>
          <p:nvPr/>
        </p:nvCxnSpPr>
        <p:spPr>
          <a:xfrm>
            <a:off x="2852738" y="1519316"/>
            <a:ext cx="1182687" cy="449184"/>
          </a:xfrm>
          <a:prstGeom prst="curvedConnector4">
            <a:avLst>
              <a:gd name="adj1" fmla="val 30134"/>
              <a:gd name="adj2" fmla="val 150892"/>
            </a:avLst>
          </a:prstGeom>
          <a:noFill/>
          <a:ln w="6350">
            <a:solidFill>
              <a:schemeClr val="tx1"/>
            </a:solidFill>
            <a:miter lim="800000"/>
          </a:ln>
        </p:spPr>
      </p:cxnSp>
      <p:pic>
        <p:nvPicPr>
          <p:cNvPr id="35889" name="图片 5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8638" y="2873375"/>
            <a:ext cx="1093787" cy="728663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35890" name="图片 5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9363" y="3340100"/>
            <a:ext cx="933450" cy="950913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35893" name="图片 61"/>
          <p:cNvPicPr>
            <a:picLocks noChangeAspect="1"/>
          </p:cNvPicPr>
          <p:nvPr/>
        </p:nvPicPr>
        <p:blipFill>
          <a:blip r:embed="rId14"/>
          <a:srcRect l="-2879" b="18911"/>
          <a:stretch>
            <a:fillRect/>
          </a:stretch>
        </p:blipFill>
        <p:spPr>
          <a:xfrm>
            <a:off x="3167063" y="4210050"/>
            <a:ext cx="1336675" cy="9874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cxnSp>
        <p:nvCxnSpPr>
          <p:cNvPr id="35894" name="曲线连接符 62"/>
          <p:cNvCxnSpPr>
            <a:stCxn id="35886" idx="3"/>
            <a:endCxn id="35849" idx="2"/>
          </p:cNvCxnSpPr>
          <p:nvPr/>
        </p:nvCxnSpPr>
        <p:spPr>
          <a:xfrm>
            <a:off x="2852738" y="1519316"/>
            <a:ext cx="1182687" cy="449184"/>
          </a:xfrm>
          <a:prstGeom prst="curvedConnector4">
            <a:avLst>
              <a:gd name="adj1" fmla="val 30134"/>
              <a:gd name="adj2" fmla="val 150892"/>
            </a:avLst>
          </a:prstGeom>
          <a:noFill/>
          <a:ln w="6350">
            <a:solidFill>
              <a:schemeClr val="tx1"/>
            </a:solidFill>
            <a:miter lim="800000"/>
          </a:ln>
        </p:spPr>
      </p:cxnSp>
      <p:pic>
        <p:nvPicPr>
          <p:cNvPr id="35895" name="图片 63"/>
          <p:cNvPicPr>
            <a:picLocks noChangeAspect="1"/>
          </p:cNvPicPr>
          <p:nvPr/>
        </p:nvPicPr>
        <p:blipFill>
          <a:blip r:embed="rId4"/>
          <a:srcRect l="23603" t="75639" r="52622" b="-1141"/>
          <a:stretch>
            <a:fillRect/>
          </a:stretch>
        </p:blipFill>
        <p:spPr>
          <a:xfrm>
            <a:off x="4970463" y="4635500"/>
            <a:ext cx="1004887" cy="103505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35896" name="文本框 64"/>
          <p:cNvSpPr/>
          <p:nvPr/>
        </p:nvSpPr>
        <p:spPr>
          <a:xfrm>
            <a:off x="5057775" y="5670550"/>
            <a:ext cx="744756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Carol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897" name="图片 6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5683" y="4149090"/>
            <a:ext cx="982662" cy="769938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cxnSp>
        <p:nvCxnSpPr>
          <p:cNvPr id="35898" name="曲线连接符 66"/>
          <p:cNvCxnSpPr>
            <a:stCxn id="35886" idx="3"/>
            <a:endCxn id="35849" idx="2"/>
          </p:cNvCxnSpPr>
          <p:nvPr/>
        </p:nvCxnSpPr>
        <p:spPr>
          <a:xfrm>
            <a:off x="2852738" y="1519316"/>
            <a:ext cx="1182687" cy="449184"/>
          </a:xfrm>
          <a:prstGeom prst="curvedConnector4">
            <a:avLst>
              <a:gd name="adj1" fmla="val 30134"/>
              <a:gd name="adj2" fmla="val 150892"/>
            </a:avLst>
          </a:prstGeom>
          <a:noFill/>
          <a:ln w="6350">
            <a:solidFill>
              <a:schemeClr val="tx1"/>
            </a:solidFill>
            <a:miter lim="800000"/>
          </a:ln>
        </p:spPr>
      </p:cxnSp>
      <p:sp>
        <p:nvSpPr>
          <p:cNvPr id="35899" name="文本框 67"/>
          <p:cNvSpPr/>
          <p:nvPr/>
        </p:nvSpPr>
        <p:spPr>
          <a:xfrm>
            <a:off x="1706563" y="5156200"/>
            <a:ext cx="2820987" cy="1006429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true friend reaches for your hand and touches your heart.</a:t>
            </a:r>
            <a:endParaRPr lang="en-US" altLang="zh-CN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900" name="文本框 68"/>
          <p:cNvSpPr/>
          <p:nvPr/>
        </p:nvSpPr>
        <p:spPr>
          <a:xfrm>
            <a:off x="4694238" y="6078538"/>
            <a:ext cx="1760537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kind and funny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901" name="图片 6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55765" y="4149090"/>
            <a:ext cx="873125" cy="871538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35902" name="图片 7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67213" y="3987800"/>
            <a:ext cx="1050925" cy="10922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35905" name="文本框 73"/>
          <p:cNvSpPr/>
          <p:nvPr/>
        </p:nvSpPr>
        <p:spPr>
          <a:xfrm>
            <a:off x="4943475" y="3046095"/>
            <a:ext cx="1485900" cy="3619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Mary Smith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906" name="文本框 74"/>
          <p:cNvSpPr/>
          <p:nvPr/>
        </p:nvSpPr>
        <p:spPr>
          <a:xfrm>
            <a:off x="411163" y="2324100"/>
            <a:ext cx="1328737" cy="39703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lnSpc>
                <a:spcPct val="110000"/>
              </a:lnSpc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not easy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3" grpId="0"/>
      <p:bldP spid="35886" grpId="0"/>
      <p:bldP spid="35856" grpId="0"/>
      <p:bldP spid="35857" grpId="0"/>
      <p:bldP spid="35858" grpId="0"/>
      <p:bldP spid="35906" grpId="0"/>
      <p:bldP spid="35862" grpId="0"/>
      <p:bldP spid="35865" grpId="0"/>
      <p:bldP spid="35867" grpId="0"/>
      <p:bldP spid="35868" grpId="0"/>
      <p:bldP spid="35869" grpId="0"/>
      <p:bldP spid="35873" grpId="0"/>
      <p:bldP spid="35874" grpId="0"/>
      <p:bldP spid="35878" grpId="0"/>
      <p:bldP spid="35876" grpId="0"/>
      <p:bldP spid="35899" grpId="0"/>
      <p:bldP spid="35896" grpId="0"/>
      <p:bldP spid="3590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229740" y="476672"/>
            <a:ext cx="10338868" cy="17912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Which saying about friends is your favorite? Which friend do you think about when you read this saying? Why? Tell your partner about it.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6631" name="Picture 7" descr="CIMG549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2708920"/>
            <a:ext cx="334722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7257" y="2270826"/>
            <a:ext cx="7874214" cy="4254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3230" indent="-44323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kern="0" dirty="0" smtClean="0">
                <a:latin typeface="Times New Roman" panose="02020603050405020304" pitchFamily="18" charset="0"/>
              </a:rPr>
              <a:t>1. A good friend is like a mirror.</a:t>
            </a:r>
            <a:endParaRPr lang="en-US" altLang="zh-CN" b="1" kern="0" dirty="0" smtClean="0">
              <a:latin typeface="Times New Roman" panose="02020603050405020304" pitchFamily="18" charset="0"/>
            </a:endParaRPr>
          </a:p>
          <a:p>
            <a:pPr marL="443230" indent="-44323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kern="0" dirty="0" smtClean="0">
                <a:latin typeface="Times New Roman" panose="02020603050405020304" pitchFamily="18" charset="0"/>
              </a:rPr>
              <a:t>2. Friends are like books — you don’t need a lot of them as long as they’re good.</a:t>
            </a:r>
            <a:endParaRPr lang="en-US" altLang="zh-CN" b="1" kern="0" dirty="0" smtClean="0">
              <a:latin typeface="Times New Roman" panose="02020603050405020304" pitchFamily="18" charset="0"/>
            </a:endParaRPr>
          </a:p>
          <a:p>
            <a:pPr marL="443230" indent="-44323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kern="0" dirty="0" smtClean="0">
                <a:latin typeface="Times New Roman" panose="02020603050405020304" pitchFamily="18" charset="0"/>
              </a:rPr>
              <a:t>3. My best friend helps to bring out the best in me.</a:t>
            </a:r>
            <a:endParaRPr lang="en-US" altLang="zh-CN" b="1" kern="0" dirty="0" smtClean="0">
              <a:latin typeface="Times New Roman" panose="02020603050405020304" pitchFamily="18" charset="0"/>
            </a:endParaRPr>
          </a:p>
          <a:p>
            <a:pPr marL="443230" indent="-44323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kern="0" dirty="0" smtClean="0">
                <a:latin typeface="Times New Roman" panose="02020603050405020304" pitchFamily="18" charset="0"/>
              </a:rPr>
              <a:t>4. A true friend reaches for your hand and touches your heart.</a:t>
            </a:r>
            <a:endParaRPr lang="en-US" altLang="zh-CN" b="1" kern="0" dirty="0" smtClean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72" y="548680"/>
            <a:ext cx="681558" cy="68155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.xml><?xml version="1.0" encoding="utf-8"?>
<p:tagLst xmlns:p="http://schemas.openxmlformats.org/presentationml/2006/main">
  <p:tag name="KSO_WM_UNIT_PLACING_PICTURE_USER_VIEWPORT" val="{&quot;height&quot;:10800,&quot;width&quot;:16694}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6.xml><?xml version="1.0" encoding="utf-8"?>
<p:tagLst xmlns:p="http://schemas.openxmlformats.org/presentationml/2006/main">
  <p:tag name="KSO_WPP_MARK_KEY" val="6777e31d-c6f9-4009-8bc7-e19df67ea766"/>
  <p:tag name="COMMONDATA" val="eyJoZGlkIjoiMTJmNTg2ODljNGQyMTIwYzYzZjY5YTYzOWFjMThmMDgifQ=="/>
  <p:tag name="commondata" val="eyJoZGlkIjoiNDM4NDRhZjIyZDUyMzExNjg0NmQ2NTc2MzhlMmQ2ZTYifQ==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12404</Words>
  <Application>WPS 演示</Application>
  <PresentationFormat>宽屏</PresentationFormat>
  <Paragraphs>580</Paragraphs>
  <Slides>50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9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Constantia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Describe your friend who is different from you.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Describe your friend who is similar to you.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575</cp:revision>
  <dcterms:created xsi:type="dcterms:W3CDTF">2013-03-17T02:35:00Z</dcterms:created>
  <dcterms:modified xsi:type="dcterms:W3CDTF">2024-10-14T00:43:14Z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D3F6934654BB4207BF16DC4AA650DECA</vt:lpwstr>
  </property>
  <property fmtid="{D5CDD505-2E9C-101B-9397-08002B2CF9AE}" pid="3" name="KSOProductBuildVer">
    <vt:lpwstr>2052-12.1.0.17440</vt:lpwstr>
  </property>
</Properties>
</file>